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1"/>
  </p:notesMasterIdLst>
  <p:handoutMasterIdLst>
    <p:handoutMasterId r:id="rId152"/>
  </p:handoutMasterIdLst>
  <p:sldIdLst>
    <p:sldId id="559" r:id="rId5"/>
    <p:sldId id="2147482808" r:id="rId6"/>
    <p:sldId id="301" r:id="rId7"/>
    <p:sldId id="302" r:id="rId8"/>
    <p:sldId id="303" r:id="rId9"/>
    <p:sldId id="304" r:id="rId10"/>
    <p:sldId id="324" r:id="rId11"/>
    <p:sldId id="2147477749" r:id="rId12"/>
    <p:sldId id="2147477738" r:id="rId13"/>
    <p:sldId id="2147477748" r:id="rId14"/>
    <p:sldId id="2147482414" r:id="rId15"/>
    <p:sldId id="399" r:id="rId16"/>
    <p:sldId id="2147482737" r:id="rId17"/>
    <p:sldId id="2147482738" r:id="rId18"/>
    <p:sldId id="2147482739" r:id="rId19"/>
    <p:sldId id="2147482751" r:id="rId20"/>
    <p:sldId id="2147482809" r:id="rId21"/>
    <p:sldId id="2147482688" r:id="rId22"/>
    <p:sldId id="2147482689" r:id="rId23"/>
    <p:sldId id="2147477731" r:id="rId24"/>
    <p:sldId id="2147482690" r:id="rId25"/>
    <p:sldId id="2147482691" r:id="rId26"/>
    <p:sldId id="2147482692" r:id="rId27"/>
    <p:sldId id="2147482693" r:id="rId28"/>
    <p:sldId id="2147477729" r:id="rId29"/>
    <p:sldId id="2147482810" r:id="rId30"/>
    <p:sldId id="313" r:id="rId31"/>
    <p:sldId id="2147482811" r:id="rId32"/>
    <p:sldId id="314" r:id="rId33"/>
    <p:sldId id="2147482747" r:id="rId34"/>
    <p:sldId id="2147482778" r:id="rId35"/>
    <p:sldId id="2147482746" r:id="rId36"/>
    <p:sldId id="2147482695" r:id="rId37"/>
    <p:sldId id="2147482787" r:id="rId38"/>
    <p:sldId id="2147482744" r:id="rId39"/>
    <p:sldId id="2147482749" r:id="rId40"/>
    <p:sldId id="2147482726" r:id="rId41"/>
    <p:sldId id="2147482750" r:id="rId42"/>
    <p:sldId id="2147482743" r:id="rId43"/>
    <p:sldId id="2147482725" r:id="rId44"/>
    <p:sldId id="2147482696" r:id="rId45"/>
    <p:sldId id="2147482786" r:id="rId46"/>
    <p:sldId id="2147482795" r:id="rId47"/>
    <p:sldId id="2147482796" r:id="rId48"/>
    <p:sldId id="2147482798" r:id="rId49"/>
    <p:sldId id="2147482797" r:id="rId50"/>
    <p:sldId id="2147482799" r:id="rId51"/>
    <p:sldId id="2147482800" r:id="rId52"/>
    <p:sldId id="2147482804" r:id="rId53"/>
    <p:sldId id="2147482805" r:id="rId54"/>
    <p:sldId id="2147482728" r:id="rId55"/>
    <p:sldId id="2147482777" r:id="rId56"/>
    <p:sldId id="2147482729" r:id="rId57"/>
    <p:sldId id="2147482730" r:id="rId58"/>
    <p:sldId id="2147482731" r:id="rId59"/>
    <p:sldId id="2147482752" r:id="rId60"/>
    <p:sldId id="2147482694" r:id="rId61"/>
    <p:sldId id="2147482721" r:id="rId62"/>
    <p:sldId id="2147482753" r:id="rId63"/>
    <p:sldId id="2147482757" r:id="rId64"/>
    <p:sldId id="2147472619" r:id="rId65"/>
    <p:sldId id="2147482697" r:id="rId66"/>
    <p:sldId id="2147482789" r:id="rId67"/>
    <p:sldId id="2147482801" r:id="rId68"/>
    <p:sldId id="2147482802" r:id="rId69"/>
    <p:sldId id="2147482803" r:id="rId70"/>
    <p:sldId id="2147482727" r:id="rId71"/>
    <p:sldId id="2147482733" r:id="rId72"/>
    <p:sldId id="2147482740" r:id="rId73"/>
    <p:sldId id="2147482734" r:id="rId74"/>
    <p:sldId id="2147482741" r:id="rId75"/>
    <p:sldId id="2147482755" r:id="rId76"/>
    <p:sldId id="2147482754" r:id="rId77"/>
    <p:sldId id="2147482698" r:id="rId78"/>
    <p:sldId id="2147482792" r:id="rId79"/>
    <p:sldId id="2147482760" r:id="rId80"/>
    <p:sldId id="2147482769" r:id="rId81"/>
    <p:sldId id="2147482761" r:id="rId82"/>
    <p:sldId id="2147482763" r:id="rId83"/>
    <p:sldId id="2147482762" r:id="rId84"/>
    <p:sldId id="2147482768" r:id="rId85"/>
    <p:sldId id="2147482766" r:id="rId86"/>
    <p:sldId id="2147482765" r:id="rId87"/>
    <p:sldId id="2147482770" r:id="rId88"/>
    <p:sldId id="2147482771" r:id="rId89"/>
    <p:sldId id="2147482791" r:id="rId90"/>
    <p:sldId id="2147482772" r:id="rId91"/>
    <p:sldId id="2147482774" r:id="rId92"/>
    <p:sldId id="2147482764" r:id="rId93"/>
    <p:sldId id="2147482767" r:id="rId94"/>
    <p:sldId id="2147482756" r:id="rId95"/>
    <p:sldId id="2147482748" r:id="rId96"/>
    <p:sldId id="2147482687" r:id="rId97"/>
    <p:sldId id="2147482780" r:id="rId98"/>
    <p:sldId id="2147482783" r:id="rId99"/>
    <p:sldId id="2147482784" r:id="rId100"/>
    <p:sldId id="2147482785" r:id="rId101"/>
    <p:sldId id="316" r:id="rId102"/>
    <p:sldId id="319" r:id="rId103"/>
    <p:sldId id="2147482701" r:id="rId104"/>
    <p:sldId id="2147482702" r:id="rId105"/>
    <p:sldId id="2147482703" r:id="rId106"/>
    <p:sldId id="2147482704" r:id="rId107"/>
    <p:sldId id="2147482705" r:id="rId108"/>
    <p:sldId id="2147482686" r:id="rId109"/>
    <p:sldId id="2147482812" r:id="rId110"/>
    <p:sldId id="2147482813" r:id="rId111"/>
    <p:sldId id="321" r:id="rId112"/>
    <p:sldId id="2147482711" r:id="rId113"/>
    <p:sldId id="2147482712" r:id="rId114"/>
    <p:sldId id="2147482713" r:id="rId115"/>
    <p:sldId id="2147482714" r:id="rId116"/>
    <p:sldId id="2147482715" r:id="rId117"/>
    <p:sldId id="2147482732" r:id="rId118"/>
    <p:sldId id="2147482736" r:id="rId119"/>
    <p:sldId id="2147482758" r:id="rId120"/>
    <p:sldId id="2147482759" r:id="rId121"/>
    <p:sldId id="2147478632" r:id="rId122"/>
    <p:sldId id="2147482684" r:id="rId123"/>
    <p:sldId id="2147482814" r:id="rId124"/>
    <p:sldId id="323" r:id="rId125"/>
    <p:sldId id="2147482723" r:id="rId126"/>
    <p:sldId id="2147482724" r:id="rId127"/>
    <p:sldId id="2147482716" r:id="rId128"/>
    <p:sldId id="2147482717" r:id="rId129"/>
    <p:sldId id="2147482718" r:id="rId130"/>
    <p:sldId id="2147482719" r:id="rId131"/>
    <p:sldId id="2147482720" r:id="rId132"/>
    <p:sldId id="2147482683" r:id="rId133"/>
    <p:sldId id="2147482815" r:id="rId134"/>
    <p:sldId id="2147482745" r:id="rId135"/>
    <p:sldId id="2147482773" r:id="rId136"/>
    <p:sldId id="2147478085" r:id="rId137"/>
    <p:sldId id="2147482793" r:id="rId138"/>
    <p:sldId id="306" r:id="rId139"/>
    <p:sldId id="2147482735" r:id="rId140"/>
    <p:sldId id="2147477733" r:id="rId141"/>
    <p:sldId id="2147482816" r:id="rId142"/>
    <p:sldId id="2147477750" r:id="rId143"/>
    <p:sldId id="2147482779" r:id="rId144"/>
    <p:sldId id="396" r:id="rId145"/>
    <p:sldId id="329" r:id="rId146"/>
    <p:sldId id="331" r:id="rId147"/>
    <p:sldId id="307" r:id="rId148"/>
    <p:sldId id="590" r:id="rId149"/>
    <p:sldId id="2147482817"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F3E"/>
    <a:srgbClr val="111724"/>
    <a:srgbClr val="FFBB45"/>
    <a:srgbClr val="EEE8EB"/>
    <a:srgbClr val="C20000"/>
    <a:srgbClr val="42B4FF"/>
    <a:srgbClr val="0F1520"/>
    <a:srgbClr val="0B1018"/>
    <a:srgbClr val="0C1019"/>
    <a:srgbClr val="1119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18"/>
    <p:restoredTop sz="65276"/>
  </p:normalViewPr>
  <p:slideViewPr>
    <p:cSldViewPr snapToGrid="0" showGuides="1">
      <p:cViewPr varScale="1">
        <p:scale>
          <a:sx n="73" d="100"/>
          <a:sy n="73" d="100"/>
        </p:scale>
        <p:origin x="1776" y="192"/>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5/13/24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4246327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We have kind of been on this road for a while….since I have been involved, these are some of the developer productivity improvements I have seen.</a:t>
            </a:r>
          </a:p>
          <a:p>
            <a:endParaRPr lang="en-GB" dirty="0"/>
          </a:p>
          <a:p>
            <a:r>
              <a:rPr lang="en-GB" dirty="0"/>
              <a:t>Q: I am curious, what others have I missed that you feel have been a step change in productivity?</a:t>
            </a:r>
          </a:p>
          <a:p>
            <a:endParaRPr lang="en-GB" dirty="0"/>
          </a:p>
          <a:p>
            <a:r>
              <a:rPr lang="en-GB" dirty="0"/>
              <a:t>If we see how developer tools have evolved over time, we can see that the capabilities they provide fall on a spectrum. Increasingly we are moving top / right to enable developers to be more productive.</a:t>
            </a:r>
          </a:p>
          <a:p>
            <a:endParaRPr lang="en-GB" dirty="0"/>
          </a:p>
          <a:p>
            <a:r>
              <a:rPr lang="en-GB" dirty="0"/>
              <a:t>Code autocomplete?</a:t>
            </a:r>
          </a:p>
          <a:p>
            <a:r>
              <a:rPr lang="en-GB" dirty="0" err="1"/>
              <a:t>Intellisense</a:t>
            </a:r>
            <a:r>
              <a:rPr lang="en-GB" dirty="0"/>
              <a:t>?</a:t>
            </a:r>
          </a:p>
          <a:p>
            <a:r>
              <a:rPr lang="en-GB" dirty="0" err="1"/>
              <a:t>Framewokrs</a:t>
            </a:r>
            <a:r>
              <a:rPr lang="en-GB" dirty="0"/>
              <a:t> that provide opinionated generation tools</a:t>
            </a:r>
          </a:p>
          <a:p>
            <a:r>
              <a:rPr lang="en-GB" dirty="0"/>
              <a:t>Domain specific languages that help abstract complexity and make complex task more simple?</a:t>
            </a:r>
          </a:p>
          <a:p>
            <a:r>
              <a:rPr lang="en-GB" dirty="0"/>
              <a:t>Low Code tools?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40640706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101</a:t>
            </a:fld>
            <a:endParaRPr lang="en-US"/>
          </a:p>
        </p:txBody>
      </p:sp>
    </p:spTree>
    <p:extLst>
      <p:ext uri="{BB962C8B-B14F-4D97-AF65-F5344CB8AC3E}">
        <p14:creationId xmlns:p14="http://schemas.microsoft.com/office/powerpoint/2010/main" val="13286329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102</a:t>
            </a:fld>
            <a:endParaRPr lang="en-US"/>
          </a:p>
        </p:txBody>
      </p:sp>
    </p:spTree>
    <p:extLst>
      <p:ext uri="{BB962C8B-B14F-4D97-AF65-F5344CB8AC3E}">
        <p14:creationId xmlns:p14="http://schemas.microsoft.com/office/powerpoint/2010/main" val="7984303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103</a:t>
            </a:fld>
            <a:endParaRPr lang="en-US"/>
          </a:p>
        </p:txBody>
      </p:sp>
    </p:spTree>
    <p:extLst>
      <p:ext uri="{BB962C8B-B14F-4D97-AF65-F5344CB8AC3E}">
        <p14:creationId xmlns:p14="http://schemas.microsoft.com/office/powerpoint/2010/main" val="32973126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104</a:t>
            </a:fld>
            <a:endParaRPr lang="en-US"/>
          </a:p>
        </p:txBody>
      </p:sp>
    </p:spTree>
    <p:extLst>
      <p:ext uri="{BB962C8B-B14F-4D97-AF65-F5344CB8AC3E}">
        <p14:creationId xmlns:p14="http://schemas.microsoft.com/office/powerpoint/2010/main" val="988238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107</a:t>
            </a:fld>
            <a:endParaRPr lang="en-US"/>
          </a:p>
        </p:txBody>
      </p:sp>
    </p:spTree>
    <p:extLst>
      <p:ext uri="{BB962C8B-B14F-4D97-AF65-F5344CB8AC3E}">
        <p14:creationId xmlns:p14="http://schemas.microsoft.com/office/powerpoint/2010/main" val="24397536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108</a:t>
            </a:fld>
            <a:endParaRPr lang="en-US"/>
          </a:p>
        </p:txBody>
      </p:sp>
    </p:spTree>
    <p:extLst>
      <p:ext uri="{BB962C8B-B14F-4D97-AF65-F5344CB8AC3E}">
        <p14:creationId xmlns:p14="http://schemas.microsoft.com/office/powerpoint/2010/main" val="34827610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109</a:t>
            </a:fld>
            <a:endParaRPr lang="en-US"/>
          </a:p>
        </p:txBody>
      </p:sp>
    </p:spTree>
    <p:extLst>
      <p:ext uri="{BB962C8B-B14F-4D97-AF65-F5344CB8AC3E}">
        <p14:creationId xmlns:p14="http://schemas.microsoft.com/office/powerpoint/2010/main" val="22449915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110</a:t>
            </a:fld>
            <a:endParaRPr lang="en-US"/>
          </a:p>
        </p:txBody>
      </p:sp>
    </p:spTree>
    <p:extLst>
      <p:ext uri="{BB962C8B-B14F-4D97-AF65-F5344CB8AC3E}">
        <p14:creationId xmlns:p14="http://schemas.microsoft.com/office/powerpoint/2010/main" val="21462580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111</a:t>
            </a:fld>
            <a:endParaRPr lang="en-US"/>
          </a:p>
        </p:txBody>
      </p:sp>
    </p:spTree>
    <p:extLst>
      <p:ext uri="{BB962C8B-B14F-4D97-AF65-F5344CB8AC3E}">
        <p14:creationId xmlns:p14="http://schemas.microsoft.com/office/powerpoint/2010/main" val="20373148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112</a:t>
            </a:fld>
            <a:endParaRPr lang="en-US"/>
          </a:p>
        </p:txBody>
      </p:sp>
    </p:spTree>
    <p:extLst>
      <p:ext uri="{BB962C8B-B14F-4D97-AF65-F5344CB8AC3E}">
        <p14:creationId xmlns:p14="http://schemas.microsoft.com/office/powerpoint/2010/main" val="29598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There are other kinds of resources that developers use to help them be more effective. When we code, the code we produce rarely works first time – who recognises this? (hands up anyone who gets code to work first time?)</a:t>
            </a:r>
          </a:p>
          <a:p>
            <a:endParaRPr lang="en-GB" dirty="0"/>
          </a:p>
          <a:p>
            <a:r>
              <a:rPr lang="en-GB" dirty="0"/>
              <a:t>Developers face many typical day to day challenges in getting that code to work. Strategies that I have seen that are used to address them include</a:t>
            </a:r>
          </a:p>
          <a:p>
            <a:endParaRPr lang="en-GB" dirty="0"/>
          </a:p>
          <a:p>
            <a:r>
              <a:rPr lang="en-GB" dirty="0"/>
              <a:t>Brute force – I will prevail through n squared try/fail</a:t>
            </a:r>
          </a:p>
          <a:p>
            <a:r>
              <a:rPr lang="en-GB" dirty="0"/>
              <a:t>Google search guru</a:t>
            </a:r>
          </a:p>
          <a:p>
            <a:r>
              <a:rPr lang="en-GB" dirty="0"/>
              <a:t>Finding answers on the web in sites like Stack Overflow, Reddit, Blog Posts, and open source repositories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18805727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Learning code bases - When I move into the design phase, I need to plan out my approach to a task.  For that, I need to deeply understand my codebase and my applications’ architecture to understand the changes I need to make.  I might need to ramp up on a codebase and a programming language that are new to me.</a:t>
            </a:r>
          </a:p>
          <a:p>
            <a:endParaRPr lang="en-US" dirty="0"/>
          </a:p>
          <a:p>
            <a:endParaRPr lang="en-US" dirty="0"/>
          </a:p>
          <a:p>
            <a:r>
              <a:rPr lang="en-US" dirty="0"/>
              <a:t>Documenting - I am seeing a lot of architectural diagram generation at the moment - this could be a super interesting one, although I don't think Amazon Q Developer do this today.</a:t>
            </a:r>
          </a:p>
          <a:p>
            <a:endParaRPr lang="en-US" dirty="0"/>
          </a:p>
          <a:p>
            <a:r>
              <a:rPr lang="en-US" dirty="0"/>
              <a:t>Migrate and upgrade</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113</a:t>
            </a:fld>
            <a:endParaRPr lang="en-US"/>
          </a:p>
        </p:txBody>
      </p:sp>
    </p:spTree>
    <p:extLst>
      <p:ext uri="{BB962C8B-B14F-4D97-AF65-F5344CB8AC3E}">
        <p14:creationId xmlns:p14="http://schemas.microsoft.com/office/powerpoint/2010/main" val="8322578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have been given this dodgy looking code. Someone wants me to update it, they want me to change the number of items that are returned, and clean up the formatting.</a:t>
            </a:r>
          </a:p>
          <a:p>
            <a:endParaRPr lang="en-US" dirty="0"/>
          </a:p>
          <a:p>
            <a:r>
              <a:rPr lang="en-US" dirty="0"/>
              <a:t>From the code, I select ALL and then I as Q Developer to explain. (1)</a:t>
            </a:r>
          </a:p>
          <a:p>
            <a:endParaRPr lang="en-US" dirty="0"/>
          </a:p>
          <a:p>
            <a:r>
              <a:rPr lang="en-US" dirty="0"/>
              <a:t>After a few minutes, It provides me with a detailed description of how this code works (2) – great, one less thing for me to think about.</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114</a:t>
            </a:fld>
            <a:endParaRPr lang="en-US"/>
          </a:p>
        </p:txBody>
      </p:sp>
    </p:spTree>
    <p:extLst>
      <p:ext uri="{BB962C8B-B14F-4D97-AF65-F5344CB8AC3E}">
        <p14:creationId xmlns:p14="http://schemas.microsoft.com/office/powerpoint/2010/main" val="42008218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can use it to find out version of libraries and classes we are using, or help it to modify the code so that it outputs useful information to better understand our applications.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115</a:t>
            </a:fld>
            <a:endParaRPr lang="en-US"/>
          </a:p>
        </p:txBody>
      </p:sp>
    </p:spTree>
    <p:extLst>
      <p:ext uri="{BB962C8B-B14F-4D97-AF65-F5344CB8AC3E}">
        <p14:creationId xmlns:p14="http://schemas.microsoft.com/office/powerpoint/2010/main" val="25109042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can take an existing code and then get Q Developer to suggest ways we can FIX (1) or OPTIMISE (2) the code base we have to work with.</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116</a:t>
            </a:fld>
            <a:endParaRPr lang="en-US"/>
          </a:p>
        </p:txBody>
      </p:sp>
    </p:spTree>
    <p:extLst>
      <p:ext uri="{BB962C8B-B14F-4D97-AF65-F5344CB8AC3E}">
        <p14:creationId xmlns:p14="http://schemas.microsoft.com/office/powerpoint/2010/main" val="30813204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Here we can see some of the suggestions on how we can optimize this code.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117</a:t>
            </a:fld>
            <a:endParaRPr lang="en-US"/>
          </a:p>
        </p:txBody>
      </p:sp>
    </p:spTree>
    <p:extLst>
      <p:ext uri="{BB962C8B-B14F-4D97-AF65-F5344CB8AC3E}">
        <p14:creationId xmlns:p14="http://schemas.microsoft.com/office/powerpoint/2010/main" val="42227365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Times New Roman" panose="02020603050405020304" pitchFamily="18" charset="0"/>
              </a:rPr>
              <a:t>Once you understand the code base, there are all sorts of questions you can ask about your application such as how to work with different AWS APIs or best practices for optimizing your application.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rPr>
              <a:t>For example, you can ask Q which EC2 instance will improve your application performance, and Q automatically understands the context of your code in your IDE and gives you intelligent answers without any need for you to explain what you’re working on.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rPr>
              <a:t>You can also ask it to do work on your behalf. You can ask Q to generate tests and it will, and then can add them to your application with just a click.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rPr>
              <a:t>We think this is really going to speed up development and help you focus on creative tasks. </a:t>
            </a:r>
            <a:br>
              <a:rPr lang="en-US" sz="1200" dirty="0">
                <a:effectLst/>
                <a:latin typeface="Calibri" panose="020F0502020204030204" pitchFamily="34" charset="0"/>
                <a:ea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FEB175-7AE1-4B66-A823-55E80A74AF1C}" type="slidenum">
              <a:rPr lang="en-US" smtClean="0"/>
              <a:pPr/>
              <a:t>118</a:t>
            </a:fld>
            <a:endParaRPr lang="en-US" dirty="0"/>
          </a:p>
        </p:txBody>
      </p:sp>
    </p:spTree>
    <p:extLst>
      <p:ext uri="{BB962C8B-B14F-4D97-AF65-F5344CB8AC3E}">
        <p14:creationId xmlns:p14="http://schemas.microsoft.com/office/powerpoint/2010/main" val="33155706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121</a:t>
            </a:fld>
            <a:endParaRPr lang="en-US"/>
          </a:p>
        </p:txBody>
      </p:sp>
    </p:spTree>
    <p:extLst>
      <p:ext uri="{BB962C8B-B14F-4D97-AF65-F5344CB8AC3E}">
        <p14:creationId xmlns:p14="http://schemas.microsoft.com/office/powerpoint/2010/main" val="25129523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Imagine we have a Java application that we want to move to AWS. </a:t>
            </a:r>
          </a:p>
          <a:p>
            <a:endParaRPr lang="en-US" dirty="0"/>
          </a:p>
          <a:p>
            <a:r>
              <a:rPr lang="en-US" dirty="0"/>
              <a:t>We can ask Q Developer to provide some guidance – what are the right questions I should be asking the developers of the application. What are a set of useful functional and non functional requirements.</a:t>
            </a:r>
          </a:p>
          <a:p>
            <a:endParaRPr lang="en-US" dirty="0"/>
          </a:p>
          <a:p>
            <a:r>
              <a:rPr lang="en-US" dirty="0"/>
              <a:t>I have done this from within Q Developer in the AWS console, so these answers will be from a corpus that has been training on 17 years of AWS knowledge.</a:t>
            </a:r>
          </a:p>
          <a:p>
            <a:endParaRPr lang="en-US" dirty="0"/>
          </a:p>
          <a:p>
            <a:r>
              <a:rPr lang="en-US" dirty="0"/>
              <a:t>We can try on a more generalized model by trying the same questions in Q Developer in the IDE.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122</a:t>
            </a:fld>
            <a:endParaRPr lang="en-US"/>
          </a:p>
        </p:txBody>
      </p:sp>
    </p:spTree>
    <p:extLst>
      <p:ext uri="{BB962C8B-B14F-4D97-AF65-F5344CB8AC3E}">
        <p14:creationId xmlns:p14="http://schemas.microsoft.com/office/powerpoint/2010/main" val="23545268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Here I run similar questions right from within my IDE – no need to switch out to a different tool.</a:t>
            </a:r>
          </a:p>
          <a:p>
            <a:endParaRPr lang="en-US" dirty="0"/>
          </a:p>
          <a:p>
            <a:r>
              <a:rPr lang="en-US" dirty="0"/>
              <a:t>You can further refine the responses you get back more specific details – (3) This is a technique that you will need to hone to improve the responses you get from generative AI tools.</a:t>
            </a:r>
          </a:p>
          <a:p>
            <a:endParaRPr lang="en-US" dirty="0"/>
          </a:p>
          <a:p>
            <a:r>
              <a:rPr lang="en-US" dirty="0"/>
              <a:t>&lt;speaker notes&gt;</a:t>
            </a:r>
          </a:p>
          <a:p>
            <a:endParaRPr lang="en-US" dirty="0"/>
          </a:p>
          <a:p>
            <a:r>
              <a:rPr lang="en-US" dirty="0"/>
              <a:t>I am not focusing on the accuracy of these screenshots – if you get challenges on this, then you can say that the important thing here is that 1/ as models improve and get updates, the responses will become refined, 2/ as you get better and knowing how to speak with them via better prompts, you will get more specific and useful results. This is an ever moving landscape.</a:t>
            </a:r>
          </a:p>
          <a:p>
            <a:endParaRPr lang="en-US" dirty="0"/>
          </a:p>
          <a:p>
            <a:r>
              <a:rPr lang="en-US" dirty="0"/>
              <a:t>Further speaking topics – you can seed the thought around creating their own developer knowledge bases based on your companies own corpus – using techniques like fine tuning or RAG, you can create super specific responses that are tailored to your specific tech standards and guidance.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123</a:t>
            </a:fld>
            <a:endParaRPr lang="en-US"/>
          </a:p>
        </p:txBody>
      </p:sp>
    </p:spTree>
    <p:extLst>
      <p:ext uri="{BB962C8B-B14F-4D97-AF65-F5344CB8AC3E}">
        <p14:creationId xmlns:p14="http://schemas.microsoft.com/office/powerpoint/2010/main" val="31092912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124</a:t>
            </a:fld>
            <a:endParaRPr lang="en-US"/>
          </a:p>
        </p:txBody>
      </p:sp>
    </p:spTree>
    <p:extLst>
      <p:ext uri="{BB962C8B-B14F-4D97-AF65-F5344CB8AC3E}">
        <p14:creationId xmlns:p14="http://schemas.microsoft.com/office/powerpoint/2010/main" val="802345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a:p>
            <a:r>
              <a:rPr lang="en-GB" dirty="0"/>
              <a:t>This has kind of led to the common meme about what we probably do a lot of the time, is just repeat stuff that has been done before. We have become good and finding that, and then adapting it to what we need to do.</a:t>
            </a:r>
          </a:p>
          <a:p>
            <a:endParaRPr lang="en-GB" dirty="0"/>
          </a:p>
          <a:p>
            <a:r>
              <a:rPr lang="en-GB" dirty="0"/>
              <a:t>// Picture generated by Titan Image generator – meme creators everywhere are safe for the time being, but it was a good effort</a:t>
            </a:r>
          </a:p>
          <a:p>
            <a:endParaRPr lang="en-GB" dirty="0"/>
          </a:p>
          <a:p>
            <a:endParaRPr lang="en-GB" dirty="0"/>
          </a:p>
          <a:p>
            <a:r>
              <a:rPr lang="en-GB" dirty="0"/>
              <a:t>What are the tasks you ALWAYS need help with?</a:t>
            </a:r>
          </a:p>
          <a:p>
            <a:r>
              <a:rPr lang="en-GB" dirty="0"/>
              <a:t>When we code, we frequently use new libraries that we have not used before – who recognises this?</a:t>
            </a:r>
          </a:p>
          <a:p>
            <a:r>
              <a:rPr lang="en-GB" dirty="0"/>
              <a:t>When we are looking at someone else's code, we can never find the information we need, right. – who recognises this?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21086134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125</a:t>
            </a:fld>
            <a:endParaRPr lang="en-US"/>
          </a:p>
        </p:txBody>
      </p:sp>
    </p:spTree>
    <p:extLst>
      <p:ext uri="{BB962C8B-B14F-4D97-AF65-F5344CB8AC3E}">
        <p14:creationId xmlns:p14="http://schemas.microsoft.com/office/powerpoint/2010/main" val="382215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126</a:t>
            </a:fld>
            <a:endParaRPr lang="en-US"/>
          </a:p>
        </p:txBody>
      </p:sp>
    </p:spTree>
    <p:extLst>
      <p:ext uri="{BB962C8B-B14F-4D97-AF65-F5344CB8AC3E}">
        <p14:creationId xmlns:p14="http://schemas.microsoft.com/office/powerpoint/2010/main" val="219812028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127</a:t>
            </a:fld>
            <a:endParaRPr lang="en-US"/>
          </a:p>
        </p:txBody>
      </p:sp>
    </p:spTree>
    <p:extLst>
      <p:ext uri="{BB962C8B-B14F-4D97-AF65-F5344CB8AC3E}">
        <p14:creationId xmlns:p14="http://schemas.microsoft.com/office/powerpoint/2010/main" val="32330970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128</a:t>
            </a:fld>
            <a:endParaRPr lang="en-US"/>
          </a:p>
        </p:txBody>
      </p:sp>
    </p:spTree>
    <p:extLst>
      <p:ext uri="{BB962C8B-B14F-4D97-AF65-F5344CB8AC3E}">
        <p14:creationId xmlns:p14="http://schemas.microsoft.com/office/powerpoint/2010/main" val="5024259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130</a:t>
            </a:fld>
            <a:endParaRPr lang="en-US"/>
          </a:p>
        </p:txBody>
      </p:sp>
    </p:spTree>
    <p:extLst>
      <p:ext uri="{BB962C8B-B14F-4D97-AF65-F5344CB8AC3E}">
        <p14:creationId xmlns:p14="http://schemas.microsoft.com/office/powerpoint/2010/main" val="21487997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the demos you could see that we were able to take a huge leap forward in developer productivity using Amazon Q</a:t>
            </a:r>
          </a:p>
          <a:p>
            <a:endParaRPr lang="en-US" dirty="0"/>
          </a:p>
          <a:p>
            <a:r>
              <a:rPr lang="en-US" dirty="0"/>
              <a:t>Q will transform the daily experience of developers. It will transform how we do our work, and how we build with AWS.  It will transform how quickly developers can onboard to new teams and become productive, and how quickly we can build powerful applications.</a:t>
            </a:r>
          </a:p>
          <a:p>
            <a:endParaRPr lang="en-US" dirty="0"/>
          </a:p>
          <a:p>
            <a:r>
              <a:rPr lang="en-US" dirty="0"/>
              <a:t>I believe that Q will become part of every aspect of how we complete development tasks. Across Research, Design, Develop, Test, and Maintain.  From how we find the information we need and how we understand code, to writing the actual code and figuring out bugs, all the way to doing our code reviews. Q will even brainstorm with us about how we can improve our applications.  With Q, we can spend more time building, innovating, and experimenting.</a:t>
            </a:r>
          </a:p>
          <a:p>
            <a:endParaRPr lang="en-US" dirty="0"/>
          </a:p>
          <a:p>
            <a:r>
              <a:rPr lang="en-US" dirty="0"/>
              <a:t>But like all new tools, we need to learn how to get the best of them.</a:t>
            </a:r>
          </a:p>
        </p:txBody>
      </p:sp>
      <p:sp>
        <p:nvSpPr>
          <p:cNvPr id="5" name="Slide Image Placeholder 4">
            <a:extLst>
              <a:ext uri="{FF2B5EF4-FFF2-40B4-BE49-F238E27FC236}">
                <a16:creationId xmlns:a16="http://schemas.microsoft.com/office/drawing/2014/main" id="{AD512511-5D13-6CA5-E7AE-5CBA5A8E078D}"/>
              </a:ext>
            </a:extLst>
          </p:cNvPr>
          <p:cNvSpPr>
            <a:spLocks noGrp="1" noRot="1" noChangeAspect="1"/>
          </p:cNvSpPr>
          <p:nvPr>
            <p:ph type="sldImg"/>
          </p:nvPr>
        </p:nvSpPr>
        <p:spPr>
          <a:xfrm>
            <a:off x="1427163" y="612775"/>
            <a:ext cx="3860800" cy="2171700"/>
          </a:xfrm>
        </p:spPr>
      </p:sp>
    </p:spTree>
    <p:extLst>
      <p:ext uri="{BB962C8B-B14F-4D97-AF65-F5344CB8AC3E}">
        <p14:creationId xmlns:p14="http://schemas.microsoft.com/office/powerpoint/2010/main" val="25343550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How do you get access to amazon Q?</a:t>
            </a:r>
          </a:p>
          <a:p>
            <a:endParaRPr lang="en-US" dirty="0"/>
          </a:p>
          <a:p>
            <a:r>
              <a:rPr lang="en-US" dirty="0"/>
              <a:t>Easy, Amazon Q Developer is already in the AWS Console so there is nothing for you to setup.</a:t>
            </a:r>
          </a:p>
          <a:p>
            <a:endParaRPr lang="en-US" dirty="0"/>
          </a:p>
          <a:p>
            <a:r>
              <a:rPr lang="en-US" dirty="0"/>
              <a:t>If you want to use Amazon Q Developer in your developer tools, then it could not be simpler.</a:t>
            </a:r>
          </a:p>
          <a:p>
            <a:endParaRPr lang="en-US" dirty="0"/>
          </a:p>
          <a:p>
            <a:r>
              <a:rPr lang="en-US" dirty="0"/>
              <a:t>1. Install the AWS Toolkit for your IDE (currently </a:t>
            </a:r>
            <a:r>
              <a:rPr lang="en-US" dirty="0" err="1"/>
              <a:t>VSCode</a:t>
            </a:r>
            <a:r>
              <a:rPr lang="en-US" dirty="0"/>
              <a:t> and </a:t>
            </a:r>
            <a:r>
              <a:rPr lang="en-US" dirty="0" err="1"/>
              <a:t>Jetbrains</a:t>
            </a:r>
            <a:r>
              <a:rPr lang="en-US" dirty="0"/>
              <a:t>)</a:t>
            </a:r>
          </a:p>
          <a:p>
            <a:r>
              <a:rPr lang="en-US" dirty="0"/>
              <a:t>2. Login using either a Builder ID (if you do not have an AWS account), or if you want to access some of the more advanced features, login using AWS Identity Centre (AWS SSO).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132</a:t>
            </a:fld>
            <a:endParaRPr lang="en-US"/>
          </a:p>
        </p:txBody>
      </p:sp>
    </p:spTree>
    <p:extLst>
      <p:ext uri="{BB962C8B-B14F-4D97-AF65-F5344CB8AC3E}">
        <p14:creationId xmlns:p14="http://schemas.microsoft.com/office/powerpoint/2010/main" val="14335298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Setup for </a:t>
            </a:r>
            <a:r>
              <a:rPr lang="en-US" dirty="0" err="1"/>
              <a:t>InteliJ</a:t>
            </a:r>
            <a:endParaRPr lang="en-US" dirty="0"/>
          </a:p>
        </p:txBody>
      </p:sp>
      <p:sp>
        <p:nvSpPr>
          <p:cNvPr id="5" name="Slide Image Placeholder 4">
            <a:extLst>
              <a:ext uri="{FF2B5EF4-FFF2-40B4-BE49-F238E27FC236}">
                <a16:creationId xmlns:a16="http://schemas.microsoft.com/office/drawing/2014/main" id="{AD512511-5D13-6CA5-E7AE-5CBA5A8E078D}"/>
              </a:ext>
            </a:extLst>
          </p:cNvPr>
          <p:cNvSpPr>
            <a:spLocks noGrp="1" noRot="1" noChangeAspect="1"/>
          </p:cNvSpPr>
          <p:nvPr>
            <p:ph type="sldImg"/>
          </p:nvPr>
        </p:nvSpPr>
        <p:spPr>
          <a:xfrm>
            <a:off x="1427163" y="612775"/>
            <a:ext cx="3860800" cy="2171700"/>
          </a:xfrm>
        </p:spPr>
      </p:sp>
    </p:spTree>
    <p:extLst>
      <p:ext uri="{BB962C8B-B14F-4D97-AF65-F5344CB8AC3E}">
        <p14:creationId xmlns:p14="http://schemas.microsoft.com/office/powerpoint/2010/main" val="9774918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Setup for </a:t>
            </a:r>
            <a:r>
              <a:rPr lang="en-US" dirty="0" err="1"/>
              <a:t>VSCode</a:t>
            </a:r>
            <a:endParaRPr lang="en-US" dirty="0"/>
          </a:p>
        </p:txBody>
      </p:sp>
      <p:sp>
        <p:nvSpPr>
          <p:cNvPr id="5" name="Slide Image Placeholder 4">
            <a:extLst>
              <a:ext uri="{FF2B5EF4-FFF2-40B4-BE49-F238E27FC236}">
                <a16:creationId xmlns:a16="http://schemas.microsoft.com/office/drawing/2014/main" id="{AD512511-5D13-6CA5-E7AE-5CBA5A8E078D}"/>
              </a:ext>
            </a:extLst>
          </p:cNvPr>
          <p:cNvSpPr>
            <a:spLocks noGrp="1" noRot="1" noChangeAspect="1"/>
          </p:cNvSpPr>
          <p:nvPr>
            <p:ph type="sldImg"/>
          </p:nvPr>
        </p:nvSpPr>
        <p:spPr>
          <a:xfrm>
            <a:off x="1427163" y="612775"/>
            <a:ext cx="3860800" cy="2171700"/>
          </a:xfrm>
        </p:spPr>
      </p:sp>
    </p:spTree>
    <p:extLst>
      <p:ext uri="{BB962C8B-B14F-4D97-AF65-F5344CB8AC3E}">
        <p14:creationId xmlns:p14="http://schemas.microsoft.com/office/powerpoint/2010/main" val="31094144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Like all tools, we need to practice and understand how to get the best of them. These new generative AI tools are no different at all. I want to share with you how I approach using these as I am using them, which I find, helps me </a:t>
            </a:r>
            <a:r>
              <a:rPr lang="en-US" dirty="0" err="1"/>
              <a:t>maximise</a:t>
            </a:r>
            <a:r>
              <a:rPr lang="en-US" dirty="0"/>
              <a:t> my productivity.</a:t>
            </a:r>
          </a:p>
          <a:p>
            <a:endParaRPr lang="en-US" dirty="0"/>
          </a:p>
          <a:p>
            <a:r>
              <a:rPr lang="en-US" dirty="0"/>
              <a:t>There are a broad range of generative AI developer tools, so the first thing to think about is for the task you are doing, which is the right one. Amazon Q Builder, is a general purpose developer tool that can help you get answers to generalized developer and development questions. Amazon Q in the Console is trained on 17 years of AWS documentation, and is focused on being your essential AWS Assistant. If I want to do stuff in the command line, then using Amazon Q Developer  cli which has been training on hundreds of command line tools, will most likely give you the best results.</a:t>
            </a:r>
          </a:p>
          <a:p>
            <a:endParaRPr lang="en-US" dirty="0"/>
          </a:p>
          <a:p>
            <a:r>
              <a:rPr lang="en-US" dirty="0"/>
              <a:t>Interacting with </a:t>
            </a:r>
          </a:p>
        </p:txBody>
      </p:sp>
      <p:sp>
        <p:nvSpPr>
          <p:cNvPr id="4" name="Slide Number Placeholder 3"/>
          <p:cNvSpPr>
            <a:spLocks noGrp="1"/>
          </p:cNvSpPr>
          <p:nvPr>
            <p:ph type="sldNum" sz="quarter" idx="5"/>
          </p:nvPr>
        </p:nvSpPr>
        <p:spPr/>
        <p:txBody>
          <a:bodyPr/>
          <a:lstStyle/>
          <a:p>
            <a:fld id="{A3D89E5F-BEEF-42A1-A57B-E5A736D51194}" type="slidenum">
              <a:rPr lang="en-US" smtClean="0"/>
              <a:pPr/>
              <a:t>135</a:t>
            </a:fld>
            <a:endParaRPr lang="en-US"/>
          </a:p>
        </p:txBody>
      </p:sp>
    </p:spTree>
    <p:extLst>
      <p:ext uri="{BB962C8B-B14F-4D97-AF65-F5344CB8AC3E}">
        <p14:creationId xmlns:p14="http://schemas.microsoft.com/office/powerpoint/2010/main" val="1446250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So there has got to be a better way right? As it turns out, there is.</a:t>
            </a:r>
          </a:p>
          <a:p>
            <a:endParaRPr lang="en-GB"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1231461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Gotchas that you should be thinking about</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latin typeface="+mj-lt"/>
              </a:rPr>
              <a:t>You should provide additional context on which version of a library or tool you are using – Q Developer does try and get context automatically, but sometimes providing explicit version numbers can help especially </a:t>
            </a:r>
            <a:r>
              <a:rPr lang="en-US" sz="1200" dirty="0" err="1">
                <a:latin typeface="+mj-lt"/>
              </a:rPr>
              <a:t>whene</a:t>
            </a:r>
            <a:r>
              <a:rPr lang="en-US" sz="1200" dirty="0">
                <a:latin typeface="+mj-lt"/>
              </a:rPr>
              <a:t> you are dealing with libraries that have major updates with breaking changes. If you see deprecation warnings in the code suggestions, dive deeper into this.</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latin typeface="+mj-lt"/>
              </a:rPr>
              <a:t>Sometimes asking the same question a different way give you better results – so experiment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latin typeface="+mj-lt"/>
              </a:rPr>
              <a:t>Be explicit – it might only give you partial information and you need to fill in the blanks</a:t>
            </a:r>
          </a:p>
          <a:p>
            <a:endParaRPr lang="en-US" dirty="0"/>
          </a:p>
          <a:p>
            <a:r>
              <a:rPr lang="en-US" dirty="0"/>
              <a:t>Finally, whilst I do trust the output I am getting from these generative AI tools, you should get into the </a:t>
            </a:r>
            <a:r>
              <a:rPr lang="en-US" dirty="0" err="1"/>
              <a:t>habbit</a:t>
            </a:r>
            <a:r>
              <a:rPr lang="en-US" dirty="0"/>
              <a:t> of checking them to validate these are not going to cause you issues. This is especially important when you are making destructive changes. I have found in some examples, that it might give me the incorrect link to a tool (the tool exists, but because of reasons such as it uses a common name, I get sent an incorrect link)</a:t>
            </a:r>
          </a:p>
        </p:txBody>
      </p:sp>
      <p:sp>
        <p:nvSpPr>
          <p:cNvPr id="4" name="Slide Number Placeholder 3"/>
          <p:cNvSpPr>
            <a:spLocks noGrp="1"/>
          </p:cNvSpPr>
          <p:nvPr>
            <p:ph type="sldNum" sz="quarter" idx="5"/>
          </p:nvPr>
        </p:nvSpPr>
        <p:spPr/>
        <p:txBody>
          <a:bodyPr/>
          <a:lstStyle/>
          <a:p>
            <a:fld id="{A3D89E5F-BEEF-42A1-A57B-E5A736D51194}" type="slidenum">
              <a:rPr lang="en-US" smtClean="0"/>
              <a:pPr/>
              <a:t>136</a:t>
            </a:fld>
            <a:endParaRPr lang="en-US"/>
          </a:p>
        </p:txBody>
      </p:sp>
    </p:spTree>
    <p:extLst>
      <p:ext uri="{BB962C8B-B14F-4D97-AF65-F5344CB8AC3E}">
        <p14:creationId xmlns:p14="http://schemas.microsoft.com/office/powerpoint/2010/main" val="40719576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Bias, toxicity, and hallucinations.</a:t>
            </a:r>
          </a:p>
          <a:p>
            <a:endParaRPr lang="en-GB" dirty="0"/>
          </a:p>
          <a:p>
            <a:r>
              <a:rPr lang="en-GB" dirty="0"/>
              <a:t>One final thing to think about is how the tools you are looking at do not implement code that is harmful. This can take many forms. With its toxicity filtering and bias avoidance capabilities, </a:t>
            </a:r>
            <a:r>
              <a:rPr lang="en-US" dirty="0"/>
              <a:t>Amazon Q Developer </a:t>
            </a:r>
            <a:r>
              <a:rPr lang="en-GB" dirty="0"/>
              <a:t>helps flag and remove problematic code that might be considered biased or unfair.</a:t>
            </a:r>
          </a:p>
          <a:p>
            <a:endParaRPr lang="en-GB" dirty="0"/>
          </a:p>
          <a:p>
            <a:endParaRPr lang="en-GB" dirty="0"/>
          </a:p>
          <a:p>
            <a:r>
              <a:rPr lang="en-GB" dirty="0"/>
              <a:t>More info:</a:t>
            </a:r>
          </a:p>
          <a:p>
            <a:endParaRPr lang="en-GB" dirty="0"/>
          </a:p>
          <a:p>
            <a:r>
              <a:rPr lang="en-GB" dirty="0"/>
              <a:t>https://</a:t>
            </a:r>
            <a:r>
              <a:rPr lang="en-GB" dirty="0" err="1"/>
              <a:t>www.amazon.science</a:t>
            </a:r>
            <a:r>
              <a:rPr lang="en-GB" dirty="0"/>
              <a:t>/blog/responsible-ai-in-the-generative-era (public)</a:t>
            </a:r>
          </a:p>
          <a:p>
            <a:r>
              <a:rPr lang="en-GB" dirty="0"/>
              <a:t>https://d1.awsstatic.com/responsible-machine-learning/responsible-use-of-machine-learning-</a:t>
            </a:r>
            <a:r>
              <a:rPr lang="en-GB" dirty="0" err="1"/>
              <a:t>guide.pdf</a:t>
            </a:r>
            <a:r>
              <a:rPr lang="en-GB" dirty="0"/>
              <a:t> (public)</a:t>
            </a:r>
          </a:p>
          <a:p>
            <a:r>
              <a:rPr lang="en-GB" dirty="0"/>
              <a:t>https://</a:t>
            </a:r>
            <a:r>
              <a:rPr lang="en-GB" dirty="0" err="1"/>
              <a:t>aws.highspot.com</a:t>
            </a:r>
            <a:r>
              <a:rPr lang="en-GB" dirty="0"/>
              <a:t>/items/6462465165d1f2fe43846430?lfrm=srp.0#2 (internal)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137</a:t>
            </a:fld>
            <a:endParaRPr lang="en-US"/>
          </a:p>
        </p:txBody>
      </p:sp>
    </p:spTree>
    <p:extLst>
      <p:ext uri="{BB962C8B-B14F-4D97-AF65-F5344CB8AC3E}">
        <p14:creationId xmlns:p14="http://schemas.microsoft.com/office/powerpoint/2010/main" val="25277345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138</a:t>
            </a:fld>
            <a:endParaRPr lang="en-US"/>
          </a:p>
        </p:txBody>
      </p:sp>
    </p:spTree>
    <p:extLst>
      <p:ext uri="{BB962C8B-B14F-4D97-AF65-F5344CB8AC3E}">
        <p14:creationId xmlns:p14="http://schemas.microsoft.com/office/powerpoint/2010/main" val="8259929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To conclude.</a:t>
            </a:r>
          </a:p>
          <a:p>
            <a:endParaRPr lang="en-GB" dirty="0"/>
          </a:p>
          <a:p>
            <a:r>
              <a:rPr lang="en-GB" dirty="0"/>
              <a:t>Developers have always used new tools and new levels of abstractions to help them be more productive. Generative AI tools like Amazon Q are just a natural evolution of this. It is a new set of capabilities in our developer toolbox.</a:t>
            </a:r>
          </a:p>
          <a:p>
            <a:endParaRPr lang="en-GB" dirty="0"/>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139</a:t>
            </a:fld>
            <a:endParaRPr lang="en-US"/>
          </a:p>
        </p:txBody>
      </p:sp>
    </p:spTree>
    <p:extLst>
      <p:ext uri="{BB962C8B-B14F-4D97-AF65-F5344CB8AC3E}">
        <p14:creationId xmlns:p14="http://schemas.microsoft.com/office/powerpoint/2010/main" val="19606184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With the less interesting stuff that developers have to do made simpler, this will leave room and space for developers to focus and hone their problem solving skills.</a:t>
            </a:r>
          </a:p>
          <a:p>
            <a:endParaRPr lang="en-GB" dirty="0"/>
          </a:p>
          <a:p>
            <a:r>
              <a:rPr lang="en-GB" dirty="0"/>
              <a:t>Developers have always been critical thinkers. Using these generative AI tools puts more of emphasis on that skill, not less.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140</a:t>
            </a:fld>
            <a:endParaRPr lang="en-US"/>
          </a:p>
        </p:txBody>
      </p:sp>
    </p:spTree>
    <p:extLst>
      <p:ext uri="{BB962C8B-B14F-4D97-AF65-F5344CB8AC3E}">
        <p14:creationId xmlns:p14="http://schemas.microsoft.com/office/powerpoint/2010/main" val="28263507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You can think of the AI in these tools as Assistive Intelligence. They are there as a companion to help you, to remove the repetitive parts of development, to flatten the learning curve when looking at new technologies, and in general make you as a developer more productive and happier. Much happier.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141</a:t>
            </a:fld>
            <a:endParaRPr lang="en-US"/>
          </a:p>
        </p:txBody>
      </p:sp>
    </p:spTree>
    <p:extLst>
      <p:ext uri="{BB962C8B-B14F-4D97-AF65-F5344CB8AC3E}">
        <p14:creationId xmlns:p14="http://schemas.microsoft.com/office/powerpoint/2010/main" val="9041647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really like this quote from Kent Beck (go read his blog post) which suggests that as developers, we need to focus on where we bring the most value across the craft of development.</a:t>
            </a:r>
          </a:p>
        </p:txBody>
      </p:sp>
      <p:sp>
        <p:nvSpPr>
          <p:cNvPr id="4" name="Slide Number Placeholder 3"/>
          <p:cNvSpPr>
            <a:spLocks noGrp="1"/>
          </p:cNvSpPr>
          <p:nvPr>
            <p:ph type="sldNum" sz="quarter" idx="5"/>
          </p:nvPr>
        </p:nvSpPr>
        <p:spPr/>
        <p:txBody>
          <a:bodyPr/>
          <a:lstStyle/>
          <a:p>
            <a:fld id="{A3D89E5F-BEEF-42A1-A57B-E5A736D51194}" type="slidenum">
              <a:rPr lang="en-US" smtClean="0"/>
              <a:pPr/>
              <a:t>142</a:t>
            </a:fld>
            <a:endParaRPr lang="en-US"/>
          </a:p>
        </p:txBody>
      </p:sp>
    </p:spTree>
    <p:extLst>
      <p:ext uri="{BB962C8B-B14F-4D97-AF65-F5344CB8AC3E}">
        <p14:creationId xmlns:p14="http://schemas.microsoft.com/office/powerpoint/2010/main" val="212195869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need to start recalibrating the work we do, and the tools we use to get them done, and find out where along this new continuum we operate.</a:t>
            </a:r>
          </a:p>
          <a:p>
            <a:endParaRPr lang="en-US" dirty="0"/>
          </a:p>
          <a:p>
            <a:r>
              <a:rPr lang="en-US" dirty="0"/>
              <a:t>As we shift ore of the toil work to the left, this will provide space and time for the parts of the developer job that makes us most happy.</a:t>
            </a:r>
          </a:p>
          <a:p>
            <a:endParaRPr lang="en-US" dirty="0"/>
          </a:p>
          <a:p>
            <a:r>
              <a:rPr lang="en-US" dirty="0"/>
              <a:t>Learning new technologies.</a:t>
            </a:r>
          </a:p>
          <a:p>
            <a:r>
              <a:rPr lang="en-US" dirty="0"/>
              <a:t>Solving the right problems</a:t>
            </a:r>
          </a:p>
          <a:p>
            <a:r>
              <a:rPr lang="en-US" dirty="0"/>
              <a:t>Doing things properly.</a:t>
            </a:r>
          </a:p>
          <a:p>
            <a:r>
              <a:rPr lang="en-US" dirty="0"/>
              <a:t>Development as a craft.</a:t>
            </a:r>
          </a:p>
          <a:p>
            <a:endParaRPr lang="en-US" dirty="0"/>
          </a:p>
          <a:p>
            <a:endParaRPr lang="en-US" dirty="0"/>
          </a:p>
          <a:p>
            <a:r>
              <a:rPr lang="en-US" dirty="0"/>
              <a:t>Who is Greg Bateson -&gt; https://</a:t>
            </a:r>
            <a:r>
              <a:rPr lang="en-US" dirty="0" err="1"/>
              <a:t>en.wikipedia.org</a:t>
            </a:r>
            <a:r>
              <a:rPr lang="en-US" dirty="0"/>
              <a:t>/wiki/</a:t>
            </a:r>
            <a:r>
              <a:rPr lang="en-US" dirty="0" err="1"/>
              <a:t>Gregory_Bateson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143</a:t>
            </a:fld>
            <a:endParaRPr lang="en-US"/>
          </a:p>
        </p:txBody>
      </p:sp>
    </p:spTree>
    <p:extLst>
      <p:ext uri="{BB962C8B-B14F-4D97-AF65-F5344CB8AC3E}">
        <p14:creationId xmlns:p14="http://schemas.microsoft.com/office/powerpoint/2010/main" val="30259122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You can find code resources used during the demos here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Join other developers in the community to discover and learn more about how to use these developer tools</a:t>
            </a:r>
          </a:p>
          <a:p>
            <a:endParaRPr lang="en-US" dirty="0"/>
          </a:p>
          <a:p>
            <a:r>
              <a:rPr lang="en-US" dirty="0"/>
              <a:t>Finally, you can get started today and try Amazon Q from your </a:t>
            </a:r>
            <a:r>
              <a:rPr lang="en-US" dirty="0" err="1"/>
              <a:t>VSCode</a:t>
            </a:r>
            <a:r>
              <a:rPr lang="en-US" dirty="0"/>
              <a:t> or IntelliJ browsers, even if you do not have an AWS Account. This will also allow you to use Amazon Q Developer </a:t>
            </a:r>
          </a:p>
        </p:txBody>
      </p:sp>
      <p:sp>
        <p:nvSpPr>
          <p:cNvPr id="4" name="Slide Number Placeholder 3"/>
          <p:cNvSpPr>
            <a:spLocks noGrp="1"/>
          </p:cNvSpPr>
          <p:nvPr>
            <p:ph type="sldNum" sz="quarter" idx="5"/>
          </p:nvPr>
        </p:nvSpPr>
        <p:spPr/>
        <p:txBody>
          <a:bodyPr/>
          <a:lstStyle/>
          <a:p>
            <a:fld id="{A3D89E5F-BEEF-42A1-A57B-E5A736D51194}" type="slidenum">
              <a:rPr lang="en-US" smtClean="0"/>
              <a:pPr/>
              <a:t>144</a:t>
            </a:fld>
            <a:endParaRPr lang="en-US"/>
          </a:p>
        </p:txBody>
      </p:sp>
    </p:spTree>
    <p:extLst>
      <p:ext uri="{BB962C8B-B14F-4D97-AF65-F5344CB8AC3E}">
        <p14:creationId xmlns:p14="http://schemas.microsoft.com/office/powerpoint/2010/main" val="4527094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Dear speaker: we would really appreciate if you keep this slide and get attendees to answer it. It takes less than 1 minute, and it will help us a lot support the community better and addressing their feedback. </a:t>
            </a:r>
          </a:p>
          <a:p>
            <a:endParaRPr lang="en-ES" dirty="0"/>
          </a:p>
          <a:p>
            <a:r>
              <a:rPr lang="en-ES" dirty="0"/>
              <a:t>Thanks a lot. </a:t>
            </a:r>
          </a:p>
          <a:p>
            <a:endParaRPr lang="en-ES" dirty="0"/>
          </a:p>
          <a:p>
            <a:r>
              <a:rPr lang="en-ES" dirty="0"/>
              <a:t>AWS Community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F0C1F-993A-6847-8031-A71E46B1E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321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always joke that I speak many languages, English, &lt;add your additional languages if you have any&gt;, Python and Java.</a:t>
            </a:r>
          </a:p>
          <a:p>
            <a:endParaRPr lang="en-US" dirty="0"/>
          </a:p>
          <a:p>
            <a:r>
              <a:rPr lang="en-US" dirty="0"/>
              <a:t>The programming languages we use day in day out can be thought of in similar ways to the language we speak – they have grammar, syntax rules, oddities.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366079231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146</a:t>
            </a:fld>
            <a:endParaRPr lang="en-US"/>
          </a:p>
        </p:txBody>
      </p:sp>
    </p:spTree>
    <p:extLst>
      <p:ext uri="{BB962C8B-B14F-4D97-AF65-F5344CB8AC3E}">
        <p14:creationId xmlns:p14="http://schemas.microsoft.com/office/powerpoint/2010/main" val="1153918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 turns out, there is. Over the past year, large language models have revolutionized how we can interact using words and language. It turns out that one of the really exciting areas where this can be super effective is in the various stages of the software development lifecycle.</a:t>
            </a:r>
          </a:p>
          <a:p>
            <a:endParaRPr lang="en-US" dirty="0"/>
          </a:p>
          <a:p>
            <a:r>
              <a:rPr lang="en-US" dirty="0"/>
              <a:t>Tools like Amazon Q Developer have emerged that work across the different stages, and represent the evolution of developer productivity.</a:t>
            </a:r>
          </a:p>
        </p:txBody>
      </p:sp>
      <p:sp>
        <p:nvSpPr>
          <p:cNvPr id="5" name="Slide Image Placeholder 4">
            <a:extLst>
              <a:ext uri="{FF2B5EF4-FFF2-40B4-BE49-F238E27FC236}">
                <a16:creationId xmlns:a16="http://schemas.microsoft.com/office/drawing/2014/main" id="{AD512511-5D13-6CA5-E7AE-5CBA5A8E078D}"/>
              </a:ext>
            </a:extLst>
          </p:cNvPr>
          <p:cNvSpPr>
            <a:spLocks noGrp="1" noRot="1" noChangeAspect="1"/>
          </p:cNvSpPr>
          <p:nvPr>
            <p:ph type="sldImg"/>
          </p:nvPr>
        </p:nvSpPr>
        <p:spPr>
          <a:xfrm>
            <a:off x="1427163" y="612775"/>
            <a:ext cx="3860800" cy="2171700"/>
          </a:xfrm>
        </p:spPr>
      </p:sp>
    </p:spTree>
    <p:extLst>
      <p:ext uri="{BB962C8B-B14F-4D97-AF65-F5344CB8AC3E}">
        <p14:creationId xmlns:p14="http://schemas.microsoft.com/office/powerpoint/2010/main" val="1396945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Generative AI tools like Amazon Q Developer provide the evolution of developer tooling, helping us to increase velocity and reduce toil. Lets take a look at that in more detail next.</a:t>
            </a:r>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378618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17</a:t>
            </a:fld>
            <a:endParaRPr lang="en-US"/>
          </a:p>
        </p:txBody>
      </p:sp>
    </p:spTree>
    <p:extLst>
      <p:ext uri="{BB962C8B-B14F-4D97-AF65-F5344CB8AC3E}">
        <p14:creationId xmlns:p14="http://schemas.microsoft.com/office/powerpoint/2010/main" val="2956348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Developers can use generative AI tools to help them prepare for the analysis phase of development projects.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Some examples of this include: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When we pick up a new development task, we first have to find the information we need. </a:t>
            </a:r>
            <a:r>
              <a:rPr lang="en-US" dirty="0" err="1"/>
              <a:t>Generartive</a:t>
            </a:r>
            <a:r>
              <a:rPr lang="en-US" dirty="0"/>
              <a:t> AI can help us here, both generally and specifically. We can leverage generative AI tools together with approaches such as RAG (Retrieval Augmented Generation) to inject our companies tech docs, and help us find the information we need. This can be a real time saver.</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Developers can use </a:t>
            </a:r>
            <a:r>
              <a:rPr lang="en-US" dirty="0" err="1"/>
              <a:t>GenAI</a:t>
            </a:r>
            <a:r>
              <a:rPr lang="en-US" dirty="0"/>
              <a:t> tools to better prepare for planning meetings, to ask the right questions. For example, they can use </a:t>
            </a:r>
            <a:r>
              <a:rPr lang="en-US" dirty="0" err="1"/>
              <a:t>GenAI</a:t>
            </a:r>
            <a:r>
              <a:rPr lang="en-US" dirty="0"/>
              <a:t> to understand functional and non functional requirements that they need to think about, or use these tools to explore different approaches and provide some initial ideas for the design stage – pros/cons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How many times have you used the phrase IT depends when speaking with your stakeholders during requirements gathering? I like to think that generative AI tools provide the ultimate response to It Depends -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Example/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726205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design phase, you need to start thinking more concretely about what you are going to the architecture and how the solution is going to look.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to find accurate, up-to-date information and guidance to help you understand potential solutions, which AWS services I could use, and how I could use them. You could spend hours reading through AWS documentation, reading through blog posts, searching on Google, so generative AI tools can really help you gain clarity.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where you begin to narrow down your choices based on the inputs you already have (functional and non functional requirements), and begin to find out the options you have, the trade-offs you need to think about, to help you make your design decisions.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begin to define your architecture, select the frameworks you want to use, and start to think about your compute architecture and use this information to better right size your infrastructure and ask for sizing suggestions.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19</a:t>
            </a:fld>
            <a:endParaRPr lang="en-US"/>
          </a:p>
        </p:txBody>
      </p:sp>
    </p:spTree>
    <p:extLst>
      <p:ext uri="{BB962C8B-B14F-4D97-AF65-F5344CB8AC3E}">
        <p14:creationId xmlns:p14="http://schemas.microsoft.com/office/powerpoint/2010/main" val="409834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2</a:t>
            </a:fld>
            <a:endParaRPr lang="en-US"/>
          </a:p>
        </p:txBody>
      </p:sp>
    </p:spTree>
    <p:extLst>
      <p:ext uri="{BB962C8B-B14F-4D97-AF65-F5344CB8AC3E}">
        <p14:creationId xmlns:p14="http://schemas.microsoft.com/office/powerpoint/2010/main" val="207185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Architects can have fun with these tools too.</a:t>
            </a:r>
          </a:p>
          <a:p>
            <a:endParaRPr lang="en-GB" dirty="0"/>
          </a:p>
          <a:p>
            <a:r>
              <a:rPr lang="en-GB" dirty="0"/>
              <a:t>This post from Dennis, looks at how architects can use these tools with decision making decision, for example, ensuring there is an alignment in the design against existing project or technical requirements.</a:t>
            </a:r>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1443324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Woohoo, we finally get to coding. Here is where generative AI tools are providing a lot of value to developers across a broad number of tasks they do.</a:t>
            </a:r>
          </a:p>
          <a:p>
            <a:endParaRPr lang="en-GB" dirty="0"/>
          </a:p>
          <a:p>
            <a:r>
              <a:rPr lang="en-GB" dirty="0"/>
              <a:t>Software Library </a:t>
            </a:r>
            <a:r>
              <a:rPr lang="en-GB" dirty="0" err="1"/>
              <a:t>Quickstart</a:t>
            </a:r>
            <a:r>
              <a:rPr lang="en-GB" dirty="0"/>
              <a:t> - Help you work with libraries and APIs that you might not be familiar with</a:t>
            </a:r>
          </a:p>
          <a:p>
            <a:r>
              <a:rPr lang="en-US" dirty="0"/>
              <a:t>Learn concepts – you might want to understand how to implement or use algorithms, maybe the difference between file formats, data conversion, working with regex,</a:t>
            </a:r>
          </a:p>
          <a:p>
            <a:r>
              <a:rPr lang="en-US" dirty="0"/>
              <a:t>Reference and </a:t>
            </a:r>
            <a:r>
              <a:rPr lang="en-US" dirty="0" err="1"/>
              <a:t>Cheatsheets</a:t>
            </a:r>
            <a:r>
              <a:rPr lang="en-US" dirty="0"/>
              <a:t> -  writing better SQL, or maybe you want to finally gain expert level on git</a:t>
            </a:r>
          </a:p>
          <a:p>
            <a:r>
              <a:rPr lang="en-US" dirty="0"/>
              <a:t>Debug your code – as you code and you get errors, generative AI tools can help you get better answers so you can fix those bugs quicker</a:t>
            </a:r>
          </a:p>
          <a:p>
            <a:r>
              <a:rPr lang="en-US" dirty="0" err="1"/>
              <a:t>Optimising</a:t>
            </a:r>
            <a:r>
              <a:rPr lang="en-US" dirty="0"/>
              <a:t> your code – your code works, but can you make it better? </a:t>
            </a:r>
            <a:r>
              <a:rPr lang="en-US" dirty="0" err="1"/>
              <a:t>Optimising</a:t>
            </a:r>
            <a:r>
              <a:rPr lang="en-US" dirty="0"/>
              <a:t> your code can help you towards cost and sustainability goals, and so may provide you with some good options.</a:t>
            </a:r>
          </a:p>
          <a:p>
            <a:r>
              <a:rPr lang="en-US" dirty="0"/>
              <a:t>Securing your code – gen AI tools can take a look at our code and help you identify potential vulnerabilities and bugs you might have missed.</a:t>
            </a:r>
          </a:p>
          <a:p>
            <a:r>
              <a:rPr lang="en-US" dirty="0"/>
              <a:t>Make your code more maintainable – now you can automate the task of documenting your functions as you go</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1526566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Whether it is unit tests for your code, submitting your code for analysis to identify security vulnerabilities, or how you use generative AI to help you create synthetic data for your testing, generative AI can provide the support you need to enable developers to better test your applications.</a:t>
            </a:r>
          </a:p>
          <a:p>
            <a:endParaRPr lang="en-US" dirty="0"/>
          </a:p>
          <a:p>
            <a:r>
              <a:rPr lang="en-US" dirty="0"/>
              <a:t>You can also use tools like Amazon Q Developer cli against popular command line testing tools.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4227428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a:p>
            <a:r>
              <a:rPr lang="en-GB" dirty="0"/>
              <a:t>command line, </a:t>
            </a:r>
            <a:r>
              <a:rPr lang="en-GB" dirty="0" err="1"/>
              <a:t>clickops</a:t>
            </a:r>
            <a:r>
              <a:rPr lang="en-GB" dirty="0"/>
              <a:t>, </a:t>
            </a:r>
            <a:r>
              <a:rPr lang="en-GB" dirty="0" err="1"/>
              <a:t>iac</a:t>
            </a:r>
            <a:r>
              <a:rPr lang="en-GB" dirty="0"/>
              <a:t>, documenting code - creating images for docs, creating architectural diagrams</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23</a:t>
            </a:fld>
            <a:endParaRPr lang="en-US"/>
          </a:p>
        </p:txBody>
      </p:sp>
    </p:spTree>
    <p:extLst>
      <p:ext uri="{BB962C8B-B14F-4D97-AF65-F5344CB8AC3E}">
        <p14:creationId xmlns:p14="http://schemas.microsoft.com/office/powerpoint/2010/main" val="173046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Learning code bases - When I move into the design phase, I need to plan out my approach to a task.  For that, I need to deeply understand my codebase and my applications’ architecture to understand the changes I need to make.  I might need to ramp up on a codebase and a programming language that are new to me.</a:t>
            </a:r>
          </a:p>
          <a:p>
            <a:endParaRPr lang="en-US" dirty="0"/>
          </a:p>
          <a:p>
            <a:endParaRPr lang="en-US" dirty="0"/>
          </a:p>
          <a:p>
            <a:r>
              <a:rPr lang="en-US" dirty="0"/>
              <a:t>Migrate and upgrade</a:t>
            </a:r>
          </a:p>
        </p:txBody>
      </p:sp>
      <p:sp>
        <p:nvSpPr>
          <p:cNvPr id="4" name="Slide Number Placeholder 3"/>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1978725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You can use these tools to help you refactor your code, for example migrating from older versions of a language to a newer version, or from one language to another.</a:t>
            </a:r>
          </a:p>
          <a:p>
            <a:endParaRPr lang="en-GB" dirty="0"/>
          </a:p>
          <a:p>
            <a:r>
              <a:rPr lang="en-GB" dirty="0"/>
              <a:t>This blog posts from a colleague looks at how they used generative AI to help migrate from Python to Java.</a:t>
            </a:r>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25</a:t>
            </a:fld>
            <a:endParaRPr lang="en-US"/>
          </a:p>
        </p:txBody>
      </p:sp>
    </p:spTree>
    <p:extLst>
      <p:ext uri="{BB962C8B-B14F-4D97-AF65-F5344CB8AC3E}">
        <p14:creationId xmlns:p14="http://schemas.microsoft.com/office/powerpoint/2010/main" val="229873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26</a:t>
            </a:fld>
            <a:endParaRPr lang="en-US"/>
          </a:p>
        </p:txBody>
      </p:sp>
    </p:spTree>
    <p:extLst>
      <p:ext uri="{BB962C8B-B14F-4D97-AF65-F5344CB8AC3E}">
        <p14:creationId xmlns:p14="http://schemas.microsoft.com/office/powerpoint/2010/main" val="3922315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a:p>
            <a:endParaRPr lang="en-US" dirty="0"/>
          </a:p>
          <a:p>
            <a:endParaRPr lang="en-US" dirty="0"/>
          </a:p>
          <a:p>
            <a:r>
              <a:rPr lang="en-US" dirty="0"/>
              <a:t>&lt;audience interaction&gt; how many folks are doing new apps? What about maintenance? Migration or upgrades? Ok, what is missing from this list, I want to know more.</a:t>
            </a:r>
          </a:p>
          <a:p>
            <a:endParaRPr lang="en-US" dirty="0"/>
          </a:p>
          <a:p>
            <a:endParaRPr lang="en-US" dirty="0"/>
          </a:p>
          <a:p>
            <a:r>
              <a:rPr lang="en-US" dirty="0"/>
              <a:t>&lt;choose the right one for your event, or cherry pick if you want to show a selection of things Q can help developers with&gt;</a:t>
            </a:r>
          </a:p>
          <a:p>
            <a:r>
              <a:rPr lang="en-US" dirty="0"/>
              <a:t>&lt;demo slides will be hidden, un-hide them as needed&gt;</a:t>
            </a:r>
          </a:p>
        </p:txBody>
      </p:sp>
      <p:sp>
        <p:nvSpPr>
          <p:cNvPr id="4" name="Slide Number Placeholder 3"/>
          <p:cNvSpPr>
            <a:spLocks noGrp="1"/>
          </p:cNvSpPr>
          <p:nvPr>
            <p:ph type="sldNum" sz="quarter" idx="5"/>
          </p:nvPr>
        </p:nvSpPr>
        <p:spPr/>
        <p:txBody>
          <a:bodyPr/>
          <a:lstStyle/>
          <a:p>
            <a:fld id="{A3D89E5F-BEEF-42A1-A57B-E5A736D51194}" type="slidenum">
              <a:rPr lang="en-US" smtClean="0"/>
              <a:pPr/>
              <a:t>27</a:t>
            </a:fld>
            <a:endParaRPr lang="en-US"/>
          </a:p>
        </p:txBody>
      </p:sp>
    </p:spTree>
    <p:extLst>
      <p:ext uri="{BB962C8B-B14F-4D97-AF65-F5344CB8AC3E}">
        <p14:creationId xmlns:p14="http://schemas.microsoft.com/office/powerpoint/2010/main" val="1478812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4F0C1F-993A-6847-8031-A71E46B1E58F}" type="slidenum">
              <a:rPr lang="en-US" smtClean="0"/>
              <a:t>28</a:t>
            </a:fld>
            <a:endParaRPr lang="en-US"/>
          </a:p>
        </p:txBody>
      </p:sp>
    </p:spTree>
    <p:extLst>
      <p:ext uri="{BB962C8B-B14F-4D97-AF65-F5344CB8AC3E}">
        <p14:creationId xmlns:p14="http://schemas.microsoft.com/office/powerpoint/2010/main" val="1384326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Ok so during the analysis phase of my application, as a developer I might be thinking about</a:t>
            </a:r>
          </a:p>
          <a:p>
            <a:endParaRPr lang="en-US" dirty="0"/>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Requirements gathering - Help determine functional and non functional requirements for my application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Understanding the problem space - Help orientate me to the problem space – I may not be familiar with a specific use case or technology area, these tools can help bridge your knowledge gap here</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Narrow down what I need to think about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Developers can use generative AI tools to help them prepare for the analysis phase of development projects.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Some examples of this include: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When we pick up a new development task, we first have to find the information we need. </a:t>
            </a:r>
            <a:r>
              <a:rPr lang="en-US" dirty="0" err="1"/>
              <a:t>Generartive</a:t>
            </a:r>
            <a:r>
              <a:rPr lang="en-US" dirty="0"/>
              <a:t> AI can help us here, both generally and </a:t>
            </a:r>
            <a:r>
              <a:rPr lang="en-US" dirty="0" err="1"/>
              <a:t>specifically.We</a:t>
            </a:r>
            <a:r>
              <a:rPr lang="en-US" dirty="0"/>
              <a:t> can leverage generative AI tools together with approaches such as RAG (Retrieval Augmented Generation) to inject our companies tech docs, and help us find the information we need. This can be a real time saver.</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Developers can use </a:t>
            </a:r>
            <a:r>
              <a:rPr lang="en-US" dirty="0" err="1"/>
              <a:t>GenAI</a:t>
            </a:r>
            <a:r>
              <a:rPr lang="en-US" dirty="0"/>
              <a:t> tools to better prepare for planning meetings, to ask the right questions. For example, they can use </a:t>
            </a:r>
            <a:r>
              <a:rPr lang="en-US" dirty="0" err="1"/>
              <a:t>GenAI</a:t>
            </a:r>
            <a:r>
              <a:rPr lang="en-US" dirty="0"/>
              <a:t> to understand functional and non functional requirements that they need to think about, or use these tools to explore different approaches and provide some initial ideas for the design stage – pros/cons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Example/</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29</a:t>
            </a:fld>
            <a:endParaRPr lang="en-US"/>
          </a:p>
        </p:txBody>
      </p:sp>
    </p:spTree>
    <p:extLst>
      <p:ext uri="{BB962C8B-B14F-4D97-AF65-F5344CB8AC3E}">
        <p14:creationId xmlns:p14="http://schemas.microsoft.com/office/powerpoint/2010/main" val="2054611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GB" dirty="0"/>
              <a:t>&lt;audience interaction&gt; Ask the audience what they like - hopefully it will match to these. We want to collect feedback/responses to make sure we are tracking those.</a:t>
            </a:r>
            <a:br>
              <a:rPr lang="en-GB" dirty="0"/>
            </a:br>
            <a:br>
              <a:rPr lang="en-GB" dirty="0"/>
            </a:br>
            <a:r>
              <a:rPr lang="en-GB" dirty="0"/>
              <a:t>Solving Problems with code</a:t>
            </a:r>
            <a:br>
              <a:rPr lang="en-GB" dirty="0"/>
            </a:br>
            <a:r>
              <a:rPr lang="en-GB" dirty="0"/>
              <a:t>Learning new technologies</a:t>
            </a:r>
            <a:br>
              <a:rPr lang="en-GB" dirty="0"/>
            </a:br>
            <a:r>
              <a:rPr lang="en-GB" dirty="0"/>
              <a:t>Fixing bugs</a:t>
            </a:r>
            <a:br>
              <a:rPr lang="en-GB" dirty="0"/>
            </a:br>
            <a:endParaRPr lang="en-GB"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2140912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As I have never written an application that interacts with this system, I can use Amazon Q Developer to provide me with some additional context and information – narrow down what I need to know. (1) and then also ask what are the most important questions that I need to be thinking about (2).</a:t>
            </a:r>
          </a:p>
          <a:p>
            <a:endParaRPr lang="en-US" dirty="0"/>
          </a:p>
          <a:p>
            <a:r>
              <a:rPr lang="en-US" dirty="0"/>
              <a:t>This is a great starter for 10, and has already saved me a lot of time. </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30</a:t>
            </a:fld>
            <a:endParaRPr lang="en-US"/>
          </a:p>
        </p:txBody>
      </p:sp>
    </p:spTree>
    <p:extLst>
      <p:ext uri="{BB962C8B-B14F-4D97-AF65-F5344CB8AC3E}">
        <p14:creationId xmlns:p14="http://schemas.microsoft.com/office/powerpoint/2010/main" val="1776088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can use generative AI tools like Amazon Q Developer to help me prepare and anticipate requirements – how many times do you use IT DEPENDS? Well, now you can prepare and ask your customers the right questions. This is going to help you during your design phase.</a:t>
            </a:r>
          </a:p>
        </p:txBody>
      </p:sp>
      <p:sp>
        <p:nvSpPr>
          <p:cNvPr id="4" name="Slide Number Placeholder 3"/>
          <p:cNvSpPr>
            <a:spLocks noGrp="1"/>
          </p:cNvSpPr>
          <p:nvPr>
            <p:ph type="sldNum" sz="quarter" idx="5"/>
          </p:nvPr>
        </p:nvSpPr>
        <p:spPr/>
        <p:txBody>
          <a:bodyPr/>
          <a:lstStyle/>
          <a:p>
            <a:fld id="{A3D89E5F-BEEF-42A1-A57B-E5A736D51194}" type="slidenum">
              <a:rPr lang="en-US" smtClean="0"/>
              <a:pPr/>
              <a:t>31</a:t>
            </a:fld>
            <a:endParaRPr lang="en-US"/>
          </a:p>
        </p:txBody>
      </p:sp>
    </p:spTree>
    <p:extLst>
      <p:ext uri="{BB962C8B-B14F-4D97-AF65-F5344CB8AC3E}">
        <p14:creationId xmlns:p14="http://schemas.microsoft.com/office/powerpoint/2010/main" val="507796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can ask Amazon Q Developer to help me with what I need to be thinking about based on some high level requirements of what my customer wants me to do. (1)</a:t>
            </a:r>
          </a:p>
          <a:p>
            <a:endParaRPr lang="en-US" dirty="0"/>
          </a:p>
          <a:p>
            <a:r>
              <a:rPr lang="en-US" dirty="0"/>
              <a:t>It is often helpful to rephrase and try and few alternatives (2) – do not always settle for the first response you get.</a:t>
            </a:r>
          </a:p>
          <a:p>
            <a:endParaRPr lang="en-US" dirty="0"/>
          </a:p>
          <a:p>
            <a:r>
              <a:rPr lang="en-US" dirty="0"/>
              <a:t>I can also switch to the Amazon Q Developer in the console, which is trained on more AWS opinionated content and may provide alternative responses (3)</a:t>
            </a:r>
          </a:p>
        </p:txBody>
      </p:sp>
      <p:sp>
        <p:nvSpPr>
          <p:cNvPr id="4" name="Slide Number Placeholder 3"/>
          <p:cNvSpPr>
            <a:spLocks noGrp="1"/>
          </p:cNvSpPr>
          <p:nvPr>
            <p:ph type="sldNum" sz="quarter" idx="5"/>
          </p:nvPr>
        </p:nvSpPr>
        <p:spPr/>
        <p:txBody>
          <a:bodyPr/>
          <a:lstStyle/>
          <a:p>
            <a:fld id="{A3D89E5F-BEEF-42A1-A57B-E5A736D51194}" type="slidenum">
              <a:rPr lang="en-US" smtClean="0"/>
              <a:pPr/>
              <a:t>32</a:t>
            </a:fld>
            <a:endParaRPr lang="en-US"/>
          </a:p>
        </p:txBody>
      </p:sp>
    </p:spTree>
    <p:extLst>
      <p:ext uri="{BB962C8B-B14F-4D97-AF65-F5344CB8AC3E}">
        <p14:creationId xmlns:p14="http://schemas.microsoft.com/office/powerpoint/2010/main" val="2223809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design phase, you need to start thinking more concretely about what you are going to the architecture and how the solution is going to look.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how we can use generative AI to help narrow down our choices based on what we have already learned, and then start to look at tools, frameworks, and then deployment architecture and choices.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33</a:t>
            </a:fld>
            <a:endParaRPr lang="en-US"/>
          </a:p>
        </p:txBody>
      </p:sp>
    </p:spTree>
    <p:extLst>
      <p:ext uri="{BB962C8B-B14F-4D97-AF65-F5344CB8AC3E}">
        <p14:creationId xmlns:p14="http://schemas.microsoft.com/office/powerpoint/2010/main" val="3536759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7 min demo</a:t>
            </a:r>
          </a:p>
          <a:p>
            <a:endParaRPr lang="en-US" b="1" dirty="0"/>
          </a:p>
          <a:p>
            <a:endParaRPr lang="en-US" b="1" dirty="0"/>
          </a:p>
          <a:p>
            <a:r>
              <a:rPr lang="en-US" b="1" dirty="0"/>
              <a:t>This video shows the ANALYSIS and DESIGN phases in </a:t>
            </a:r>
            <a:r>
              <a:rPr lang="en-US" b="1" dirty="0" err="1"/>
              <a:t>VSCode</a:t>
            </a:r>
            <a:r>
              <a:rPr lang="en-US" b="1" dirty="0"/>
              <a:t>. You can play this video and walk through the different prompts. You can also do this live, and get additional input from the audience</a:t>
            </a:r>
          </a:p>
          <a:p>
            <a:endParaRPr lang="en-US" b="1" dirty="0"/>
          </a:p>
          <a:p>
            <a:r>
              <a:rPr lang="en-US" b="1" dirty="0"/>
              <a:t>YT link - https://</a:t>
            </a:r>
            <a:r>
              <a:rPr lang="en-US" b="1" dirty="0" err="1"/>
              <a:t>youtu.be</a:t>
            </a:r>
            <a:r>
              <a:rPr lang="en-US" b="1" dirty="0"/>
              <a:t>/o9WRrZr8NHo</a:t>
            </a:r>
          </a:p>
        </p:txBody>
      </p:sp>
      <p:sp>
        <p:nvSpPr>
          <p:cNvPr id="4" name="Slide Number Placeholder 3"/>
          <p:cNvSpPr>
            <a:spLocks noGrp="1"/>
          </p:cNvSpPr>
          <p:nvPr>
            <p:ph type="sldNum" sz="quarter" idx="5"/>
          </p:nvPr>
        </p:nvSpPr>
        <p:spPr/>
        <p:txBody>
          <a:bodyPr/>
          <a:lstStyle/>
          <a:p>
            <a:fld id="{A3D89E5F-BEEF-42A1-A57B-E5A736D51194}" type="slidenum">
              <a:rPr lang="en-US" smtClean="0"/>
              <a:pPr/>
              <a:t>34</a:t>
            </a:fld>
            <a:endParaRPr lang="en-US"/>
          </a:p>
        </p:txBody>
      </p:sp>
    </p:spTree>
    <p:extLst>
      <p:ext uri="{BB962C8B-B14F-4D97-AF65-F5344CB8AC3E}">
        <p14:creationId xmlns:p14="http://schemas.microsoft.com/office/powerpoint/2010/main" val="2480779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want to narrow down the technical choices.</a:t>
            </a:r>
          </a:p>
          <a:p>
            <a:endParaRPr lang="en-US" dirty="0"/>
          </a:p>
          <a:p>
            <a:r>
              <a:rPr lang="en-US" dirty="0"/>
              <a:t>Amazon Q Developer still has understanding (context) of what we are talking about, so I am able to ask it more questions about what I need. (1)</a:t>
            </a:r>
          </a:p>
          <a:p>
            <a:endParaRPr lang="en-US" dirty="0"/>
          </a:p>
          <a:p>
            <a:r>
              <a:rPr lang="en-US" dirty="0"/>
              <a:t>I like the look of Spring Boot as I have heard about this one before, so I ask it some additional details about this framework (2)</a:t>
            </a:r>
          </a:p>
        </p:txBody>
      </p:sp>
      <p:sp>
        <p:nvSpPr>
          <p:cNvPr id="4" name="Slide Number Placeholder 3"/>
          <p:cNvSpPr>
            <a:spLocks noGrp="1"/>
          </p:cNvSpPr>
          <p:nvPr>
            <p:ph type="sldNum" sz="quarter" idx="5"/>
          </p:nvPr>
        </p:nvSpPr>
        <p:spPr/>
        <p:txBody>
          <a:bodyPr/>
          <a:lstStyle/>
          <a:p>
            <a:fld id="{A3D89E5F-BEEF-42A1-A57B-E5A736D51194}" type="slidenum">
              <a:rPr lang="en-US" smtClean="0"/>
              <a:pPr/>
              <a:t>35</a:t>
            </a:fld>
            <a:endParaRPr lang="en-US"/>
          </a:p>
        </p:txBody>
      </p:sp>
    </p:spTree>
    <p:extLst>
      <p:ext uri="{BB962C8B-B14F-4D97-AF65-F5344CB8AC3E}">
        <p14:creationId xmlns:p14="http://schemas.microsoft.com/office/powerpoint/2010/main" val="743275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can switch to my AWS Expert, Amazon Q Developer in the console, and now begin to ask some additional questions around the best ways of deploy and sizing Spring Boot applications on AWS.</a:t>
            </a:r>
          </a:p>
        </p:txBody>
      </p:sp>
      <p:sp>
        <p:nvSpPr>
          <p:cNvPr id="4" name="Slide Number Placeholder 3"/>
          <p:cNvSpPr>
            <a:spLocks noGrp="1"/>
          </p:cNvSpPr>
          <p:nvPr>
            <p:ph type="sldNum" sz="quarter" idx="5"/>
          </p:nvPr>
        </p:nvSpPr>
        <p:spPr/>
        <p:txBody>
          <a:bodyPr/>
          <a:lstStyle/>
          <a:p>
            <a:fld id="{A3D89E5F-BEEF-42A1-A57B-E5A736D51194}" type="slidenum">
              <a:rPr lang="en-US" smtClean="0"/>
              <a:pPr/>
              <a:t>36</a:t>
            </a:fld>
            <a:endParaRPr lang="en-US"/>
          </a:p>
        </p:txBody>
      </p:sp>
    </p:spTree>
    <p:extLst>
      <p:ext uri="{BB962C8B-B14F-4D97-AF65-F5344CB8AC3E}">
        <p14:creationId xmlns:p14="http://schemas.microsoft.com/office/powerpoint/2010/main" val="2323414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can now try and ask it for some recommendations around how to deploy this onto AWS, so I can begin to work towards how I am going develop my application.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37</a:t>
            </a:fld>
            <a:endParaRPr lang="en-US"/>
          </a:p>
        </p:txBody>
      </p:sp>
    </p:spTree>
    <p:extLst>
      <p:ext uri="{BB962C8B-B14F-4D97-AF65-F5344CB8AC3E}">
        <p14:creationId xmlns:p14="http://schemas.microsoft.com/office/powerpoint/2010/main" val="1634491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Having looked at the previous responses, I want to get more info about containers.</a:t>
            </a:r>
          </a:p>
          <a:p>
            <a:endParaRPr lang="en-US" dirty="0"/>
          </a:p>
          <a:p>
            <a:r>
              <a:rPr lang="en-US" dirty="0"/>
              <a:t>I begin by asking whether I can use containers for this solution based on my requirements (1) As you can see, I also provide some additional context as I want to deploy this on AWS.</a:t>
            </a:r>
          </a:p>
          <a:p>
            <a:endParaRPr lang="en-US" dirty="0"/>
          </a:p>
          <a:p>
            <a:r>
              <a:rPr lang="en-US" dirty="0"/>
              <a:t>I then ask to dive deeper into the one option that looks most interesting to me, Amazon ECS and Q Developer is able to provide some additional information to help me (2) </a:t>
            </a:r>
          </a:p>
          <a:p>
            <a:endParaRPr lang="en-US" dirty="0"/>
          </a:p>
          <a:p>
            <a:r>
              <a:rPr lang="en-US" dirty="0"/>
              <a:t>I think I am good to go now, lets get some coding done at last.</a:t>
            </a:r>
          </a:p>
        </p:txBody>
      </p:sp>
      <p:sp>
        <p:nvSpPr>
          <p:cNvPr id="4" name="Slide Number Placeholder 3"/>
          <p:cNvSpPr>
            <a:spLocks noGrp="1"/>
          </p:cNvSpPr>
          <p:nvPr>
            <p:ph type="sldNum" sz="quarter" idx="5"/>
          </p:nvPr>
        </p:nvSpPr>
        <p:spPr/>
        <p:txBody>
          <a:bodyPr/>
          <a:lstStyle/>
          <a:p>
            <a:fld id="{A3D89E5F-BEEF-42A1-A57B-E5A736D51194}" type="slidenum">
              <a:rPr lang="en-US" smtClean="0"/>
              <a:pPr/>
              <a:t>38</a:t>
            </a:fld>
            <a:endParaRPr lang="en-US"/>
          </a:p>
        </p:txBody>
      </p:sp>
    </p:spTree>
    <p:extLst>
      <p:ext uri="{BB962C8B-B14F-4D97-AF65-F5344CB8AC3E}">
        <p14:creationId xmlns:p14="http://schemas.microsoft.com/office/powerpoint/2010/main" val="1040642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In the previous examples, I used Amazon Q in the console. I can use generative AI tools like Amazon Q in the console, my personal AWS Expert, and start to ask some questions.</a:t>
            </a:r>
          </a:p>
          <a:p>
            <a:endParaRPr lang="en-US" dirty="0"/>
          </a:p>
          <a:p>
            <a:pPr marL="228600" indent="-228600">
              <a:buAutoNum type="arabicParenR"/>
            </a:pPr>
            <a:r>
              <a:rPr lang="en-US" dirty="0"/>
              <a:t>What does it recommend I use for the kind of application I am building</a:t>
            </a:r>
          </a:p>
          <a:p>
            <a:pPr marL="228600" indent="-228600">
              <a:buAutoNum type="arabicParenR"/>
            </a:pPr>
            <a:r>
              <a:rPr lang="en-US" dirty="0"/>
              <a:t>What other options does it recommend</a:t>
            </a:r>
          </a:p>
          <a:p>
            <a:pPr marL="228600" indent="-228600">
              <a:buAutoNum type="arabicParenR"/>
            </a:pPr>
            <a:r>
              <a:rPr lang="en-US" dirty="0"/>
              <a:t>Whare are the trade offs I need to think about.</a:t>
            </a:r>
          </a:p>
          <a:p>
            <a:pPr marL="228600" indent="-228600">
              <a:buAutoNum type="arabicParenR"/>
            </a:pPr>
            <a:endParaRPr lang="en-US" dirty="0"/>
          </a:p>
          <a:p>
            <a:pPr marL="0" indent="0">
              <a:buNone/>
            </a:pPr>
            <a:r>
              <a:rPr lang="en-US" dirty="0"/>
              <a:t>&lt;alternative slide to the previous two&gt;</a:t>
            </a:r>
          </a:p>
        </p:txBody>
      </p:sp>
      <p:sp>
        <p:nvSpPr>
          <p:cNvPr id="4" name="Slide Number Placeholder 3"/>
          <p:cNvSpPr>
            <a:spLocks noGrp="1"/>
          </p:cNvSpPr>
          <p:nvPr>
            <p:ph type="sldNum" sz="quarter" idx="5"/>
          </p:nvPr>
        </p:nvSpPr>
        <p:spPr/>
        <p:txBody>
          <a:bodyPr/>
          <a:lstStyle/>
          <a:p>
            <a:fld id="{A3D89E5F-BEEF-42A1-A57B-E5A736D51194}" type="slidenum">
              <a:rPr lang="en-US" smtClean="0"/>
              <a:pPr/>
              <a:t>39</a:t>
            </a:fld>
            <a:endParaRPr lang="en-US"/>
          </a:p>
        </p:txBody>
      </p:sp>
    </p:spTree>
    <p:extLst>
      <p:ext uri="{BB962C8B-B14F-4D97-AF65-F5344CB8AC3E}">
        <p14:creationId xmlns:p14="http://schemas.microsoft.com/office/powerpoint/2010/main" val="4120605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What are the things that you know are important, but enjoy less?</a:t>
            </a:r>
            <a:br>
              <a:rPr lang="en-GB" dirty="0"/>
            </a:br>
            <a:br>
              <a:rPr lang="en-GB" dirty="0"/>
            </a:br>
            <a:r>
              <a:rPr lang="en-GB" dirty="0"/>
              <a:t>Documentation</a:t>
            </a:r>
            <a:br>
              <a:rPr lang="en-GB" dirty="0"/>
            </a:br>
            <a:r>
              <a:rPr lang="en-GB" dirty="0"/>
              <a:t>Writing tests</a:t>
            </a:r>
            <a:br>
              <a:rPr lang="en-GB" dirty="0"/>
            </a:br>
            <a:r>
              <a:rPr lang="en-GB" dirty="0"/>
              <a:t>Working on legacy code</a:t>
            </a:r>
            <a:br>
              <a:rPr lang="en-GB" dirty="0"/>
            </a:br>
            <a:r>
              <a:rPr lang="en-GB" dirty="0"/>
              <a:t>Creating Bugs!</a:t>
            </a:r>
            <a:br>
              <a:rPr lang="en-GB" dirty="0"/>
            </a:b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261716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next stage in the software lifecycle is how we can use these tools to inform our design choices.</a:t>
            </a:r>
          </a:p>
          <a:p>
            <a:endParaRPr lang="en-US" dirty="0"/>
          </a:p>
          <a:p>
            <a:r>
              <a:rPr lang="en-US" dirty="0"/>
              <a:t>We might want to understand for example, what my options to deploy a specific workload on AWS is (1) and (2). And then we might want to further clarify the information we get.</a:t>
            </a:r>
          </a:p>
          <a:p>
            <a:endParaRPr lang="en-US" dirty="0"/>
          </a:p>
          <a:p>
            <a:r>
              <a:rPr lang="en-US" dirty="0"/>
              <a:t>Generative AI can help us better navigate “It depends” kinds of questions.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40</a:t>
            </a:fld>
            <a:endParaRPr lang="en-US"/>
          </a:p>
        </p:txBody>
      </p:sp>
    </p:spTree>
    <p:extLst>
      <p:ext uri="{BB962C8B-B14F-4D97-AF65-F5344CB8AC3E}">
        <p14:creationId xmlns:p14="http://schemas.microsoft.com/office/powerpoint/2010/main" val="1658755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we can move to the coding part.</a:t>
            </a:r>
          </a:p>
          <a:p>
            <a:endParaRPr lang="en-US" dirty="0"/>
          </a:p>
          <a:p>
            <a:r>
              <a:rPr lang="en-US" dirty="0"/>
              <a:t>As I move to the development phase, I can now begin to use these tools to start to write the code.</a:t>
            </a:r>
          </a:p>
          <a:p>
            <a:endParaRPr lang="en-US" dirty="0"/>
          </a:p>
          <a:p>
            <a:r>
              <a:rPr lang="en-US" dirty="0"/>
              <a:t>As I am a bit rusty with Java, and not familiar with the latest Spring Boot, these tools are going to help me keep up to speed and provide all the syntax and formatting I need.</a:t>
            </a:r>
          </a:p>
          <a:p>
            <a:r>
              <a:rPr lang="en-US" dirty="0"/>
              <a:t>As I code there will be issues. I will be able to use these tools to easily get answers and suggestions on how to resolve those. After all, who writes perfect code – that is so yesterday!</a:t>
            </a:r>
          </a:p>
          <a:p>
            <a:r>
              <a:rPr lang="en-US" dirty="0"/>
              <a:t>Finally, the more stuff I can get done during development, the less it will impact further down the line. Security is a big part of that, so I want to make sure the code I create does not have any known vulnerabilities or issues, so lets see how I can address that.</a:t>
            </a:r>
          </a:p>
          <a:p>
            <a:endParaRPr lang="en-US" dirty="0"/>
          </a:p>
          <a:p>
            <a:r>
              <a:rPr lang="en-US" dirty="0"/>
              <a:t>Lets take a look at this.</a:t>
            </a:r>
          </a:p>
        </p:txBody>
      </p:sp>
      <p:sp>
        <p:nvSpPr>
          <p:cNvPr id="4" name="Slide Number Placeholder 3"/>
          <p:cNvSpPr>
            <a:spLocks noGrp="1"/>
          </p:cNvSpPr>
          <p:nvPr>
            <p:ph type="sldNum" sz="quarter" idx="5"/>
          </p:nvPr>
        </p:nvSpPr>
        <p:spPr/>
        <p:txBody>
          <a:bodyPr/>
          <a:lstStyle/>
          <a:p>
            <a:fld id="{A3D89E5F-BEEF-42A1-A57B-E5A736D51194}" type="slidenum">
              <a:rPr lang="en-US" smtClean="0"/>
              <a:pPr/>
              <a:t>41</a:t>
            </a:fld>
            <a:endParaRPr lang="en-US"/>
          </a:p>
        </p:txBody>
      </p:sp>
    </p:spTree>
    <p:extLst>
      <p:ext uri="{BB962C8B-B14F-4D97-AF65-F5344CB8AC3E}">
        <p14:creationId xmlns:p14="http://schemas.microsoft.com/office/powerpoint/2010/main" val="972097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7mins</a:t>
            </a:r>
          </a:p>
          <a:p>
            <a:endParaRPr lang="en-US" b="1" dirty="0"/>
          </a:p>
          <a:p>
            <a:r>
              <a:rPr lang="en-US" b="1" dirty="0"/>
              <a:t>Link - https://</a:t>
            </a:r>
            <a:r>
              <a:rPr lang="en-US" b="1" dirty="0" err="1"/>
              <a:t>youtu.be</a:t>
            </a:r>
            <a:r>
              <a:rPr lang="en-US" b="1" dirty="0"/>
              <a:t>/_BL1z2rc4Hw</a:t>
            </a:r>
          </a:p>
          <a:p>
            <a:endParaRPr lang="en-US" b="1" dirty="0"/>
          </a:p>
          <a:p>
            <a:r>
              <a:rPr lang="en-US" b="1" dirty="0"/>
              <a:t>Overview – Part 1</a:t>
            </a:r>
          </a:p>
          <a:p>
            <a:endParaRPr lang="en-US" b="1" dirty="0"/>
          </a:p>
          <a:p>
            <a:r>
              <a:rPr lang="en-US" b="1" dirty="0"/>
              <a:t>In this video we start off by asking Amazon Q Developer to help build a simple Spring Boot app that returns the last 10 projects when accessing /projects.</a:t>
            </a:r>
          </a:p>
          <a:p>
            <a:endParaRPr lang="en-US" b="1" dirty="0"/>
          </a:p>
          <a:p>
            <a:r>
              <a:rPr lang="en-US" b="1" dirty="0"/>
              <a:t>We walk through creating the code from the recommendation from Amazon Q Developer, and then ask us to provide more code when it doesn’t quite finish the task.</a:t>
            </a:r>
          </a:p>
          <a:p>
            <a:endParaRPr lang="en-US" b="1" dirty="0"/>
          </a:p>
          <a:p>
            <a:r>
              <a:rPr lang="en-US" b="1" dirty="0"/>
              <a:t>We then try and run the project, but it generates an error. We ask Amazon Q Developer how to fix the error, and we are provided with some additional code.</a:t>
            </a:r>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42</a:t>
            </a:fld>
            <a:endParaRPr lang="en-US"/>
          </a:p>
        </p:txBody>
      </p:sp>
    </p:spTree>
    <p:extLst>
      <p:ext uri="{BB962C8B-B14F-4D97-AF65-F5344CB8AC3E}">
        <p14:creationId xmlns:p14="http://schemas.microsoft.com/office/powerpoint/2010/main" val="115392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8 mins</a:t>
            </a:r>
          </a:p>
          <a:p>
            <a:endParaRPr lang="en-US" b="1" dirty="0"/>
          </a:p>
          <a:p>
            <a:r>
              <a:rPr lang="en-US" b="1" dirty="0"/>
              <a:t>Link – https://</a:t>
            </a:r>
            <a:r>
              <a:rPr lang="en-US" b="1" dirty="0" err="1"/>
              <a:t>youtu.be</a:t>
            </a:r>
            <a:r>
              <a:rPr lang="en-US" b="1" dirty="0"/>
              <a:t>/OJ_Zm-9lY8k</a:t>
            </a:r>
          </a:p>
          <a:p>
            <a:endParaRPr lang="en-US" b="1" dirty="0"/>
          </a:p>
          <a:p>
            <a:r>
              <a:rPr lang="en-US" b="1" dirty="0"/>
              <a:t>Overview – Part 2</a:t>
            </a:r>
          </a:p>
          <a:p>
            <a:endParaRPr lang="en-US" b="1" dirty="0"/>
          </a:p>
          <a:p>
            <a:r>
              <a:rPr lang="en-US" b="1" dirty="0"/>
              <a:t>I spotted an error when debugging the app – it looks like I made a typo with the field name for full name – it should be </a:t>
            </a:r>
            <a:r>
              <a:rPr lang="en-US" b="1" dirty="0" err="1"/>
              <a:t>full_name</a:t>
            </a:r>
            <a:r>
              <a:rPr lang="en-US" b="1" dirty="0"/>
              <a:t> and not </a:t>
            </a:r>
            <a:r>
              <a:rPr lang="en-US" b="1" dirty="0" err="1"/>
              <a:t>fullName</a:t>
            </a:r>
            <a:r>
              <a:rPr lang="en-US" b="1" dirty="0"/>
              <a:t>. Lets see how Amazon Q Developer can help us with what we need to do and troubleshoot this issue.</a:t>
            </a:r>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43</a:t>
            </a:fld>
            <a:endParaRPr lang="en-US"/>
          </a:p>
        </p:txBody>
      </p:sp>
    </p:spTree>
    <p:extLst>
      <p:ext uri="{BB962C8B-B14F-4D97-AF65-F5344CB8AC3E}">
        <p14:creationId xmlns:p14="http://schemas.microsoft.com/office/powerpoint/2010/main" val="2859849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2 mins</a:t>
            </a:r>
          </a:p>
          <a:p>
            <a:endParaRPr lang="en-US" b="1" dirty="0"/>
          </a:p>
          <a:p>
            <a:r>
              <a:rPr lang="en-US" b="1" dirty="0"/>
              <a:t>Link – https://</a:t>
            </a:r>
            <a:r>
              <a:rPr lang="en-US" b="1" dirty="0" err="1"/>
              <a:t>youtu.be</a:t>
            </a:r>
            <a:r>
              <a:rPr lang="en-US" b="1" dirty="0"/>
              <a:t>/kXKu7SZJWkc</a:t>
            </a:r>
          </a:p>
          <a:p>
            <a:endParaRPr lang="en-US" b="1" dirty="0"/>
          </a:p>
          <a:p>
            <a:r>
              <a:rPr lang="en-US" b="1" dirty="0"/>
              <a:t>Overview – Part 3</a:t>
            </a:r>
          </a:p>
          <a:p>
            <a:endParaRPr lang="en-US" b="1" dirty="0"/>
          </a:p>
          <a:p>
            <a:r>
              <a:rPr lang="en-US" b="1" dirty="0"/>
              <a:t>Do you remember how to configure or set logging within your application – we can use Amazon Q Developer to help us answer this, without having to do an internet search.</a:t>
            </a:r>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44</a:t>
            </a:fld>
            <a:endParaRPr lang="en-US"/>
          </a:p>
        </p:txBody>
      </p:sp>
    </p:spTree>
    <p:extLst>
      <p:ext uri="{BB962C8B-B14F-4D97-AF65-F5344CB8AC3E}">
        <p14:creationId xmlns:p14="http://schemas.microsoft.com/office/powerpoint/2010/main" val="810593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2 mins</a:t>
            </a:r>
          </a:p>
          <a:p>
            <a:endParaRPr lang="en-US" b="1" dirty="0"/>
          </a:p>
          <a:p>
            <a:r>
              <a:rPr lang="en-US" b="1" dirty="0"/>
              <a:t>Link – https://</a:t>
            </a:r>
            <a:r>
              <a:rPr lang="en-US" b="1" dirty="0" err="1"/>
              <a:t>youtu.be</a:t>
            </a:r>
            <a:r>
              <a:rPr lang="en-US" b="1" dirty="0"/>
              <a:t>/1mmADZD9XSI</a:t>
            </a:r>
          </a:p>
          <a:p>
            <a:endParaRPr lang="en-US" b="1" dirty="0"/>
          </a:p>
          <a:p>
            <a:r>
              <a:rPr lang="en-US" b="1" dirty="0"/>
              <a:t>Overview – Part 4</a:t>
            </a:r>
          </a:p>
          <a:p>
            <a:endParaRPr lang="en-US" b="1" dirty="0"/>
          </a:p>
          <a:p>
            <a:r>
              <a:rPr lang="en-US" b="1" dirty="0"/>
              <a:t>Time to add some documentation to our code – we are going to add some doc strings and see how Amazon Q Developer makes this super easy</a:t>
            </a:r>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45</a:t>
            </a:fld>
            <a:endParaRPr lang="en-US"/>
          </a:p>
        </p:txBody>
      </p:sp>
    </p:spTree>
    <p:extLst>
      <p:ext uri="{BB962C8B-B14F-4D97-AF65-F5344CB8AC3E}">
        <p14:creationId xmlns:p14="http://schemas.microsoft.com/office/powerpoint/2010/main" val="1392329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3.40 mins</a:t>
            </a:r>
          </a:p>
          <a:p>
            <a:endParaRPr lang="en-US" b="1" dirty="0"/>
          </a:p>
          <a:p>
            <a:r>
              <a:rPr lang="en-US" b="1" dirty="0"/>
              <a:t>Link – https://</a:t>
            </a:r>
            <a:r>
              <a:rPr lang="en-US" b="1" dirty="0" err="1"/>
              <a:t>youtu.be</a:t>
            </a:r>
            <a:r>
              <a:rPr lang="en-US" b="1" dirty="0"/>
              <a:t>/</a:t>
            </a:r>
            <a:r>
              <a:rPr lang="en-US" b="1" dirty="0" err="1"/>
              <a:t>lCiqLJePVpU</a:t>
            </a:r>
            <a:endParaRPr lang="en-US" b="1" dirty="0"/>
          </a:p>
          <a:p>
            <a:endParaRPr lang="en-US" b="1" dirty="0"/>
          </a:p>
          <a:p>
            <a:r>
              <a:rPr lang="en-US" b="1" dirty="0"/>
              <a:t>Overview – Part 5</a:t>
            </a:r>
          </a:p>
          <a:p>
            <a:endParaRPr lang="en-US" b="1" dirty="0"/>
          </a:p>
          <a:p>
            <a:r>
              <a:rPr lang="en-US" b="1" dirty="0"/>
              <a:t>As developers we need to make sure that we keep our files in our source code repository. Lets see how Amazon Q Developer can help guide us as I am always forgetting the commands and steps.</a:t>
            </a:r>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46</a:t>
            </a:fld>
            <a:endParaRPr lang="en-US"/>
          </a:p>
        </p:txBody>
      </p:sp>
    </p:spTree>
    <p:extLst>
      <p:ext uri="{BB962C8B-B14F-4D97-AF65-F5344CB8AC3E}">
        <p14:creationId xmlns:p14="http://schemas.microsoft.com/office/powerpoint/2010/main" val="3926054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4.30 mins</a:t>
            </a:r>
          </a:p>
          <a:p>
            <a:endParaRPr lang="en-US" b="1" dirty="0"/>
          </a:p>
          <a:p>
            <a:r>
              <a:rPr lang="en-US" b="1" dirty="0"/>
              <a:t>Link – https://</a:t>
            </a:r>
            <a:r>
              <a:rPr lang="en-US" b="1" dirty="0" err="1"/>
              <a:t>youtu.be</a:t>
            </a:r>
            <a:r>
              <a:rPr lang="en-US" b="1" dirty="0"/>
              <a:t>/RaO8qH3DyZ0</a:t>
            </a:r>
          </a:p>
          <a:p>
            <a:endParaRPr lang="en-US" b="1" dirty="0"/>
          </a:p>
          <a:p>
            <a:r>
              <a:rPr lang="en-US" b="1" dirty="0"/>
              <a:t>Overview – Part 6</a:t>
            </a:r>
          </a:p>
          <a:p>
            <a:endParaRPr lang="en-US" b="1" dirty="0"/>
          </a:p>
          <a:p>
            <a:r>
              <a:rPr lang="en-US" b="1" dirty="0"/>
              <a:t>Lets now add a friendly home page to our project. Now that Amazon Q Developer has helped us do that, lets modify it to include a link to our /projects endpoint.</a:t>
            </a:r>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47</a:t>
            </a:fld>
            <a:endParaRPr lang="en-US"/>
          </a:p>
        </p:txBody>
      </p:sp>
    </p:spTree>
    <p:extLst>
      <p:ext uri="{BB962C8B-B14F-4D97-AF65-F5344CB8AC3E}">
        <p14:creationId xmlns:p14="http://schemas.microsoft.com/office/powerpoint/2010/main" val="2125388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3:20 mins</a:t>
            </a:r>
          </a:p>
          <a:p>
            <a:endParaRPr lang="en-US" b="1" dirty="0"/>
          </a:p>
          <a:p>
            <a:r>
              <a:rPr lang="en-US" b="1" dirty="0"/>
              <a:t>Link – https://</a:t>
            </a:r>
            <a:r>
              <a:rPr lang="en-US" b="1" dirty="0" err="1"/>
              <a:t>youtu.be</a:t>
            </a:r>
            <a:r>
              <a:rPr lang="en-US" b="1" dirty="0"/>
              <a:t>/Aledq0NUg88</a:t>
            </a:r>
          </a:p>
          <a:p>
            <a:endParaRPr lang="en-US" b="1" dirty="0"/>
          </a:p>
          <a:p>
            <a:r>
              <a:rPr lang="en-US" b="1" dirty="0"/>
              <a:t>Overview – Part 7</a:t>
            </a:r>
          </a:p>
          <a:p>
            <a:endParaRPr lang="en-US" b="1" dirty="0"/>
          </a:p>
          <a:p>
            <a:r>
              <a:rPr lang="en-US" b="1" dirty="0"/>
              <a:t>Now lets create a README for this project that will help other developers contribute to this project by helping them understand how it works and how to run it. We are going to use a feature of Amazon Q Developer called Feature Dev, which allows Amazon Q to not just suggest what you can do, but actually generate a plan and then write the code for you too.</a:t>
            </a:r>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48</a:t>
            </a:fld>
            <a:endParaRPr lang="en-US"/>
          </a:p>
        </p:txBody>
      </p:sp>
    </p:spTree>
    <p:extLst>
      <p:ext uri="{BB962C8B-B14F-4D97-AF65-F5344CB8AC3E}">
        <p14:creationId xmlns:p14="http://schemas.microsoft.com/office/powerpoint/2010/main" val="1202378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18 mins</a:t>
            </a:r>
          </a:p>
          <a:p>
            <a:endParaRPr lang="en-US" b="1" dirty="0"/>
          </a:p>
          <a:p>
            <a:r>
              <a:rPr lang="en-US" b="1" dirty="0"/>
              <a:t>Link - https://</a:t>
            </a:r>
            <a:r>
              <a:rPr lang="en-US" b="1" dirty="0" err="1"/>
              <a:t>youtu.be</a:t>
            </a:r>
            <a:r>
              <a:rPr lang="en-US" b="1" dirty="0"/>
              <a:t>/0vlTcDrUHIM</a:t>
            </a:r>
          </a:p>
          <a:p>
            <a:endParaRPr lang="en-US" b="1" dirty="0"/>
          </a:p>
          <a:p>
            <a:r>
              <a:rPr lang="en-US" b="1" dirty="0"/>
              <a:t>Overview – Part 8</a:t>
            </a:r>
          </a:p>
          <a:p>
            <a:endParaRPr lang="en-US" b="1" dirty="0"/>
          </a:p>
          <a:p>
            <a:r>
              <a:rPr lang="en-US" b="1" dirty="0"/>
              <a:t>Add a new feature that will take the output of this and upload it to an S3 bucket. We will use Amazon Q Developer Feature Dev and we will also use Amazon Q command line to help us with some command line work.</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49</a:t>
            </a:fld>
            <a:endParaRPr lang="en-US"/>
          </a:p>
        </p:txBody>
      </p:sp>
    </p:spTree>
    <p:extLst>
      <p:ext uri="{BB962C8B-B14F-4D97-AF65-F5344CB8AC3E}">
        <p14:creationId xmlns:p14="http://schemas.microsoft.com/office/powerpoint/2010/main" val="735765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err="1"/>
              <a:t>Software.com</a:t>
            </a:r>
            <a:r>
              <a:rPr lang="en-US" dirty="0"/>
              <a:t> analyzed data from more than 250,000 developers worldwide over a 3 month period, and they found that:</a:t>
            </a:r>
          </a:p>
          <a:p>
            <a:endParaRPr lang="en-US" dirty="0"/>
          </a:p>
          <a:p>
            <a:pPr marL="228600" indent="-228600">
              <a:buFont typeface="+mj-lt"/>
              <a:buAutoNum type="arabicPeriod"/>
            </a:pPr>
            <a:r>
              <a:rPr lang="en-US" dirty="0"/>
              <a:t>The median time that developers spend writing or editing code in their IDE is less than an hour per day (52 mins)</a:t>
            </a:r>
          </a:p>
          <a:p>
            <a:pPr marL="228600" indent="-228600">
              <a:buFont typeface="+mj-lt"/>
              <a:buAutoNum type="arabicPeriod"/>
            </a:pPr>
            <a:r>
              <a:rPr lang="en-US" dirty="0"/>
              <a:t>Per work week, we spend less than 4 1/2 hours writing code.</a:t>
            </a:r>
          </a:p>
          <a:p>
            <a:pPr marL="228600" indent="-228600">
              <a:buFont typeface="+mj-lt"/>
              <a:buAutoNum type="arabicPeriod"/>
            </a:pPr>
            <a:r>
              <a:rPr lang="en-US" dirty="0"/>
              <a:t>Only 10% of developers spend more than 2 hours per day coding</a:t>
            </a:r>
          </a:p>
          <a:p>
            <a:pPr marL="228600" indent="-228600">
              <a:buFont typeface="+mj-lt"/>
              <a:buAutoNum type="arabicPeriod"/>
            </a:pPr>
            <a:endParaRPr lang="en-US" dirty="0"/>
          </a:p>
          <a:p>
            <a:pPr marL="0" indent="0">
              <a:buFont typeface="+mj-lt"/>
              <a:buNone/>
            </a:pPr>
            <a:r>
              <a:rPr lang="en-US" dirty="0"/>
              <a:t>So this begs the question, why aren’t we as developers able to spend more time writing code? Building? What challenges are we facing here?</a:t>
            </a:r>
          </a:p>
          <a:p>
            <a:br>
              <a:rPr lang="en-GB" dirty="0"/>
            </a:br>
            <a:br>
              <a:rPr lang="en-GB" dirty="0"/>
            </a:br>
            <a:r>
              <a:rPr lang="en-GB" i="1" dirty="0"/>
              <a:t>&lt;audience participation&gt; How much time do you think you spend coding?</a:t>
            </a:r>
            <a:br>
              <a:rPr lang="en-GB" dirty="0"/>
            </a:b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4116299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4m 34 sec</a:t>
            </a:r>
          </a:p>
          <a:p>
            <a:endParaRPr lang="en-US" b="1" dirty="0"/>
          </a:p>
          <a:p>
            <a:r>
              <a:rPr lang="en-US" b="1" dirty="0"/>
              <a:t>Link - https://</a:t>
            </a:r>
            <a:r>
              <a:rPr lang="en-US" b="1" dirty="0" err="1"/>
              <a:t>youtu.be</a:t>
            </a:r>
            <a:r>
              <a:rPr lang="en-US" b="1" dirty="0"/>
              <a:t>/GQQ98NAant0</a:t>
            </a:r>
          </a:p>
          <a:p>
            <a:endParaRPr lang="en-US" b="1" dirty="0"/>
          </a:p>
          <a:p>
            <a:r>
              <a:rPr lang="en-US" b="1" dirty="0"/>
              <a:t>Overview – Part 9</a:t>
            </a:r>
          </a:p>
          <a:p>
            <a:endParaRPr lang="en-US" b="1" dirty="0"/>
          </a:p>
          <a:p>
            <a:r>
              <a:rPr lang="en-US" b="1" dirty="0"/>
              <a:t>I want to open source this project. I am new to open source, so first I will as Amazon Q Developer some questions, and then ask Amazon Q Developer to add a license file and modify source files as needed.</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50</a:t>
            </a:fld>
            <a:endParaRPr lang="en-US"/>
          </a:p>
        </p:txBody>
      </p:sp>
    </p:spTree>
    <p:extLst>
      <p:ext uri="{BB962C8B-B14F-4D97-AF65-F5344CB8AC3E}">
        <p14:creationId xmlns:p14="http://schemas.microsoft.com/office/powerpoint/2010/main" val="37888642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[Learning New]</a:t>
            </a:r>
          </a:p>
          <a:p>
            <a:endParaRPr lang="en-US" dirty="0"/>
          </a:p>
          <a:p>
            <a:r>
              <a:rPr lang="en-US" dirty="0"/>
              <a:t>If I wanted to get started with a new Spring Boot application, and I am not familiar or just rusty with Java, I can get Q Developer to help guide me.</a:t>
            </a:r>
          </a:p>
          <a:p>
            <a:endParaRPr lang="en-US" dirty="0"/>
          </a:p>
          <a:p>
            <a:r>
              <a:rPr lang="en-US" dirty="0"/>
              <a:t>I can then refine to get more explicit results by asking clarification questions as I have done here in (3) and (4) where I ask it to tell me what files I need to change and then how to run and test the changes.</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51</a:t>
            </a:fld>
            <a:endParaRPr lang="en-US"/>
          </a:p>
        </p:txBody>
      </p:sp>
    </p:spTree>
    <p:extLst>
      <p:ext uri="{BB962C8B-B14F-4D97-AF65-F5344CB8AC3E}">
        <p14:creationId xmlns:p14="http://schemas.microsoft.com/office/powerpoint/2010/main" val="3709022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can also do this directly in the IDE using Amazon Q Developer </a:t>
            </a:r>
          </a:p>
          <a:p>
            <a:endParaRPr lang="en-US" dirty="0"/>
          </a:p>
          <a:p>
            <a:r>
              <a:rPr lang="en-US" dirty="0"/>
              <a:t>Here we first add our new controller by adding a new java class, and then we prompt it by adding a comment (1).</a:t>
            </a:r>
          </a:p>
          <a:p>
            <a:endParaRPr lang="en-US" dirty="0"/>
          </a:p>
          <a:p>
            <a:r>
              <a:rPr lang="en-US" dirty="0"/>
              <a:t>After hitting return,  Amazon Q Developer will then provide me with some suggested code. I can accept this by hitting TAB, or I can use the LEFT and RIGHT arrows to cycle between suggestions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52</a:t>
            </a:fld>
            <a:endParaRPr lang="en-US"/>
          </a:p>
        </p:txBody>
      </p:sp>
    </p:spTree>
    <p:extLst>
      <p:ext uri="{BB962C8B-B14F-4D97-AF65-F5344CB8AC3E}">
        <p14:creationId xmlns:p14="http://schemas.microsoft.com/office/powerpoint/2010/main" val="2919463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[Debugging and Fixing]</a:t>
            </a:r>
          </a:p>
          <a:p>
            <a:endParaRPr lang="en-US" dirty="0"/>
          </a:p>
          <a:p>
            <a:r>
              <a:rPr lang="en-US" dirty="0"/>
              <a:t>&lt;audience participation&gt; how here codes and never makes mistakes?</a:t>
            </a:r>
          </a:p>
          <a:p>
            <a:endParaRPr lang="en-US" dirty="0"/>
          </a:p>
          <a:p>
            <a:r>
              <a:rPr lang="en-US" dirty="0"/>
              <a:t>As we code, we run into error and bugs, big and small. We can use these generative AI developer tools like Amazon Q Developer to make the process of fixing these much simpler.</a:t>
            </a:r>
          </a:p>
          <a:p>
            <a:endParaRPr lang="en-US" dirty="0"/>
          </a:p>
          <a:p>
            <a:r>
              <a:rPr lang="en-US" dirty="0"/>
              <a:t>In this example, I want to change my Java REST API to call the GitHub API and return a list of repos. I ask it for the code, and it helpfully suggests what to implement. When I try this however, I get errors.</a:t>
            </a:r>
          </a:p>
          <a:p>
            <a:endParaRPr lang="en-US" dirty="0"/>
          </a:p>
          <a:p>
            <a:r>
              <a:rPr lang="en-US" dirty="0"/>
              <a:t>From the IDE, I select the code, and send it to Amazon Q, using the FIX option. Amazon Q takes a look and suggests a fix (4). I can then ask for more specific step by step guidance as needed (5)</a:t>
            </a:r>
          </a:p>
          <a:p>
            <a:endParaRPr lang="en-US" dirty="0"/>
          </a:p>
          <a:p>
            <a:r>
              <a:rPr lang="en-US" dirty="0"/>
              <a:t>One of the great ways of using this is to detect typos – the </a:t>
            </a:r>
            <a:r>
              <a:rPr lang="en-US" dirty="0" err="1"/>
              <a:t>amout</a:t>
            </a:r>
            <a:r>
              <a:rPr lang="en-US" dirty="0"/>
              <a:t> of time I have just selected all and run Fix, just to see what it could find has helped me spot silly typos that I have made in my code.</a:t>
            </a:r>
          </a:p>
        </p:txBody>
      </p:sp>
      <p:sp>
        <p:nvSpPr>
          <p:cNvPr id="4" name="Slide Number Placeholder 3"/>
          <p:cNvSpPr>
            <a:spLocks noGrp="1"/>
          </p:cNvSpPr>
          <p:nvPr>
            <p:ph type="sldNum" sz="quarter" idx="5"/>
          </p:nvPr>
        </p:nvSpPr>
        <p:spPr/>
        <p:txBody>
          <a:bodyPr/>
          <a:lstStyle/>
          <a:p>
            <a:fld id="{A3D89E5F-BEEF-42A1-A57B-E5A736D51194}" type="slidenum">
              <a:rPr lang="en-US" smtClean="0"/>
              <a:pPr/>
              <a:t>53</a:t>
            </a:fld>
            <a:endParaRPr lang="en-US"/>
          </a:p>
        </p:txBody>
      </p:sp>
    </p:spTree>
    <p:extLst>
      <p:ext uri="{BB962C8B-B14F-4D97-AF65-F5344CB8AC3E}">
        <p14:creationId xmlns:p14="http://schemas.microsoft.com/office/powerpoint/2010/main" val="2896147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It helps you fix runtime errors as well.</a:t>
            </a:r>
          </a:p>
          <a:p>
            <a:endParaRPr lang="en-US" dirty="0"/>
          </a:p>
          <a:p>
            <a:r>
              <a:rPr lang="en-US" dirty="0"/>
              <a:t>Here we see that I have now tried to run my new app but it has generated an error. It looks like I forgot to do something, which Q has told me how to fix. Once I have fixed this, I try again and success!</a:t>
            </a:r>
          </a:p>
        </p:txBody>
      </p:sp>
      <p:sp>
        <p:nvSpPr>
          <p:cNvPr id="4" name="Slide Number Placeholder 3"/>
          <p:cNvSpPr>
            <a:spLocks noGrp="1"/>
          </p:cNvSpPr>
          <p:nvPr>
            <p:ph type="sldNum" sz="quarter" idx="5"/>
          </p:nvPr>
        </p:nvSpPr>
        <p:spPr/>
        <p:txBody>
          <a:bodyPr/>
          <a:lstStyle/>
          <a:p>
            <a:fld id="{A3D89E5F-BEEF-42A1-A57B-E5A736D51194}" type="slidenum">
              <a:rPr lang="en-US" smtClean="0"/>
              <a:pPr/>
              <a:t>54</a:t>
            </a:fld>
            <a:endParaRPr lang="en-US"/>
          </a:p>
        </p:txBody>
      </p:sp>
    </p:spTree>
    <p:extLst>
      <p:ext uri="{BB962C8B-B14F-4D97-AF65-F5344CB8AC3E}">
        <p14:creationId xmlns:p14="http://schemas.microsoft.com/office/powerpoint/2010/main" val="22035914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So I am not quite out the woods yet. Running the code generates a 500 error, which I can then see from the Spring Boot logs some more information. I turn to Q Developer to help me, and it provides a quick fix. After addressing the issues and re-running my code, success. Finally I have my working Spring Boot API. How quick was that!</a:t>
            </a:r>
          </a:p>
        </p:txBody>
      </p:sp>
      <p:sp>
        <p:nvSpPr>
          <p:cNvPr id="4" name="Slide Number Placeholder 3"/>
          <p:cNvSpPr>
            <a:spLocks noGrp="1"/>
          </p:cNvSpPr>
          <p:nvPr>
            <p:ph type="sldNum" sz="quarter" idx="5"/>
          </p:nvPr>
        </p:nvSpPr>
        <p:spPr/>
        <p:txBody>
          <a:bodyPr/>
          <a:lstStyle/>
          <a:p>
            <a:fld id="{A3D89E5F-BEEF-42A1-A57B-E5A736D51194}" type="slidenum">
              <a:rPr lang="en-US" smtClean="0"/>
              <a:pPr/>
              <a:t>55</a:t>
            </a:fld>
            <a:endParaRPr lang="en-US"/>
          </a:p>
        </p:txBody>
      </p:sp>
    </p:spTree>
    <p:extLst>
      <p:ext uri="{BB962C8B-B14F-4D97-AF65-F5344CB8AC3E}">
        <p14:creationId xmlns:p14="http://schemas.microsoft.com/office/powerpoint/2010/main" val="32169606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use Amazon Q Developer to help me find what logging levels Spring Boot supports and where I can set these. This is something I always had to search the web fore, now it is right at my finger tips.</a:t>
            </a:r>
          </a:p>
        </p:txBody>
      </p:sp>
      <p:sp>
        <p:nvSpPr>
          <p:cNvPr id="4" name="Slide Number Placeholder 3"/>
          <p:cNvSpPr>
            <a:spLocks noGrp="1"/>
          </p:cNvSpPr>
          <p:nvPr>
            <p:ph type="sldNum" sz="quarter" idx="5"/>
          </p:nvPr>
        </p:nvSpPr>
        <p:spPr/>
        <p:txBody>
          <a:bodyPr/>
          <a:lstStyle/>
          <a:p>
            <a:fld id="{A3D89E5F-BEEF-42A1-A57B-E5A736D51194}" type="slidenum">
              <a:rPr lang="en-US" smtClean="0"/>
              <a:pPr/>
              <a:t>56</a:t>
            </a:fld>
            <a:endParaRPr lang="en-US"/>
          </a:p>
        </p:txBody>
      </p:sp>
    </p:spTree>
    <p:extLst>
      <p:ext uri="{BB962C8B-B14F-4D97-AF65-F5344CB8AC3E}">
        <p14:creationId xmlns:p14="http://schemas.microsoft.com/office/powerpoint/2010/main" val="3891030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start off with some code, a typical function. Oh man, I don’t have time to document this, even though I know I need to.</a:t>
            </a:r>
          </a:p>
          <a:p>
            <a:endParaRPr lang="en-US" dirty="0"/>
          </a:p>
          <a:p>
            <a:r>
              <a:rPr lang="en-US" dirty="0"/>
              <a:t>Ok, lets see if Q Developer can help me here. Let me write a quick prompt.</a:t>
            </a:r>
          </a:p>
          <a:p>
            <a:endParaRPr lang="en-US" dirty="0"/>
          </a:p>
          <a:p>
            <a:r>
              <a:rPr lang="en-US" dirty="0"/>
              <a:t>Ah fantastic, this is exactly what I need, now let me paste this into the code – job done.</a:t>
            </a:r>
          </a:p>
        </p:txBody>
      </p:sp>
      <p:sp>
        <p:nvSpPr>
          <p:cNvPr id="4" name="Slide Number Placeholder 3"/>
          <p:cNvSpPr>
            <a:spLocks noGrp="1"/>
          </p:cNvSpPr>
          <p:nvPr>
            <p:ph type="sldNum" sz="quarter" idx="5"/>
          </p:nvPr>
        </p:nvSpPr>
        <p:spPr/>
        <p:txBody>
          <a:bodyPr/>
          <a:lstStyle/>
          <a:p>
            <a:fld id="{A3D89E5F-BEEF-42A1-A57B-E5A736D51194}" type="slidenum">
              <a:rPr lang="en-US" smtClean="0"/>
              <a:pPr/>
              <a:t>57</a:t>
            </a:fld>
            <a:endParaRPr lang="en-US"/>
          </a:p>
        </p:txBody>
      </p:sp>
    </p:spTree>
    <p:extLst>
      <p:ext uri="{BB962C8B-B14F-4D97-AF65-F5344CB8AC3E}">
        <p14:creationId xmlns:p14="http://schemas.microsoft.com/office/powerpoint/2010/main" val="5754223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Like all good developers, we like to document our code as we go along. So lets use generative AI to help us here.</a:t>
            </a:r>
          </a:p>
          <a:p>
            <a:endParaRPr lang="en-US" dirty="0"/>
          </a:p>
          <a:p>
            <a:r>
              <a:rPr lang="en-US" dirty="0"/>
              <a:t>We ask Q Developer to generate doc strings for our Java files. (1)</a:t>
            </a:r>
          </a:p>
          <a:p>
            <a:endParaRPr lang="en-US" dirty="0"/>
          </a:p>
          <a:p>
            <a:endParaRPr lang="en-US" dirty="0"/>
          </a:p>
          <a:p>
            <a:r>
              <a:rPr lang="en-US" dirty="0"/>
              <a:t>Who knew documentation could be so easy and fun!</a:t>
            </a:r>
          </a:p>
        </p:txBody>
      </p:sp>
      <p:sp>
        <p:nvSpPr>
          <p:cNvPr id="4" name="Slide Number Placeholder 3"/>
          <p:cNvSpPr>
            <a:spLocks noGrp="1"/>
          </p:cNvSpPr>
          <p:nvPr>
            <p:ph type="sldNum" sz="quarter" idx="5"/>
          </p:nvPr>
        </p:nvSpPr>
        <p:spPr/>
        <p:txBody>
          <a:bodyPr/>
          <a:lstStyle/>
          <a:p>
            <a:fld id="{A3D89E5F-BEEF-42A1-A57B-E5A736D51194}" type="slidenum">
              <a:rPr lang="en-US" smtClean="0"/>
              <a:pPr/>
              <a:t>58</a:t>
            </a:fld>
            <a:endParaRPr lang="en-US"/>
          </a:p>
        </p:txBody>
      </p:sp>
    </p:spTree>
    <p:extLst>
      <p:ext uri="{BB962C8B-B14F-4D97-AF65-F5344CB8AC3E}">
        <p14:creationId xmlns:p14="http://schemas.microsoft.com/office/powerpoint/2010/main" val="16527644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Looking at the README it suggested a few improvements we can make to this project. I like adding SWAGGER to better document the API. (1)</a:t>
            </a:r>
          </a:p>
          <a:p>
            <a:endParaRPr lang="en-US" dirty="0"/>
          </a:p>
          <a:p>
            <a:r>
              <a:rPr lang="en-US" dirty="0"/>
              <a:t>I am not sure about each of the steps, Q Developer already has the context (discussion) and so can help me with the specific steps I need. (2)</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59</a:t>
            </a:fld>
            <a:endParaRPr lang="en-US"/>
          </a:p>
        </p:txBody>
      </p:sp>
    </p:spTree>
    <p:extLst>
      <p:ext uri="{BB962C8B-B14F-4D97-AF65-F5344CB8AC3E}">
        <p14:creationId xmlns:p14="http://schemas.microsoft.com/office/powerpoint/2010/main" val="112448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dirty="0"/>
              <a:t>&lt;audience participation&gt; What other things are you doing. </a:t>
            </a:r>
          </a:p>
          <a:p>
            <a:endParaRPr lang="en-GB" dirty="0"/>
          </a:p>
          <a:p>
            <a:endParaRPr lang="en-GB" dirty="0"/>
          </a:p>
          <a:p>
            <a:r>
              <a:rPr lang="en-GB" i="1" dirty="0"/>
              <a:t>&lt;Again, listen and connect with the audience. Make sure we get details and add these to other data we collect from the session.&gt;</a:t>
            </a:r>
            <a:br>
              <a:rPr lang="en-GB" dirty="0"/>
            </a:br>
            <a:br>
              <a:rPr lang="en-GB" dirty="0"/>
            </a:b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868060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Like all developers, we like to ensure that our code is stored in a </a:t>
            </a:r>
            <a:r>
              <a:rPr lang="en-US" dirty="0" err="1"/>
              <a:t>github</a:t>
            </a:r>
            <a:r>
              <a:rPr lang="en-US" dirty="0"/>
              <a:t> repo.</a:t>
            </a:r>
          </a:p>
          <a:p>
            <a:endParaRPr lang="en-US" dirty="0"/>
          </a:p>
          <a:p>
            <a:r>
              <a:rPr lang="en-US" dirty="0"/>
              <a:t>We can use Amazon Q cli to help us here to set this up.</a:t>
            </a:r>
          </a:p>
          <a:p>
            <a:endParaRPr lang="en-US" dirty="0"/>
          </a:p>
          <a:p>
            <a:r>
              <a:rPr lang="en-US" dirty="0"/>
              <a:t>We can also use Amazon Q in the IDE to make sure we do not include local folders – in my case, no one really needs my .</a:t>
            </a:r>
            <a:r>
              <a:rPr lang="en-US" dirty="0" err="1"/>
              <a:t>vscode</a:t>
            </a:r>
            <a:r>
              <a:rPr lang="en-US" dirty="0"/>
              <a:t> folder.</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60</a:t>
            </a:fld>
            <a:endParaRPr lang="en-US"/>
          </a:p>
        </p:txBody>
      </p:sp>
    </p:spTree>
    <p:extLst>
      <p:ext uri="{BB962C8B-B14F-4D97-AF65-F5344CB8AC3E}">
        <p14:creationId xmlns:p14="http://schemas.microsoft.com/office/powerpoint/2010/main" val="3046555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61</a:t>
            </a:fld>
            <a:endParaRPr lang="en-US"/>
          </a:p>
        </p:txBody>
      </p:sp>
    </p:spTree>
    <p:extLst>
      <p:ext uri="{BB962C8B-B14F-4D97-AF65-F5344CB8AC3E}">
        <p14:creationId xmlns:p14="http://schemas.microsoft.com/office/powerpoint/2010/main" val="29930024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62</a:t>
            </a:fld>
            <a:endParaRPr lang="en-US"/>
          </a:p>
        </p:txBody>
      </p:sp>
    </p:spTree>
    <p:extLst>
      <p:ext uri="{BB962C8B-B14F-4D97-AF65-F5344CB8AC3E}">
        <p14:creationId xmlns:p14="http://schemas.microsoft.com/office/powerpoint/2010/main" val="10218467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10:25 min</a:t>
            </a:r>
          </a:p>
          <a:p>
            <a:endParaRPr lang="en-US" b="1" dirty="0"/>
          </a:p>
          <a:p>
            <a:r>
              <a:rPr lang="en-US" b="1" dirty="0"/>
              <a:t>YT link - https://</a:t>
            </a:r>
            <a:r>
              <a:rPr lang="en-US" b="1" dirty="0" err="1"/>
              <a:t>youtu.be</a:t>
            </a:r>
            <a:r>
              <a:rPr lang="en-US" b="1" dirty="0"/>
              <a:t>/iDV0uSA-BdA</a:t>
            </a:r>
          </a:p>
          <a:p>
            <a:endParaRPr lang="en-US" b="1" dirty="0"/>
          </a:p>
          <a:p>
            <a:r>
              <a:rPr lang="en-US" b="1" dirty="0"/>
              <a:t>Testing 1 – Creating Unit Tests</a:t>
            </a:r>
          </a:p>
          <a:p>
            <a:endParaRPr lang="en-US" b="1" dirty="0"/>
          </a:p>
          <a:p>
            <a:r>
              <a:rPr lang="en-US" b="1" dirty="0"/>
              <a:t>We use Amazon Q Feature Dev to create simple unit tests for our projects, and then show how we can use the chat interface to help use fix any issues that come up form the generated code.</a:t>
            </a:r>
          </a:p>
        </p:txBody>
      </p:sp>
      <p:sp>
        <p:nvSpPr>
          <p:cNvPr id="4" name="Slide Number Placeholder 3"/>
          <p:cNvSpPr>
            <a:spLocks noGrp="1"/>
          </p:cNvSpPr>
          <p:nvPr>
            <p:ph type="sldNum" sz="quarter" idx="5"/>
          </p:nvPr>
        </p:nvSpPr>
        <p:spPr/>
        <p:txBody>
          <a:bodyPr/>
          <a:lstStyle/>
          <a:p>
            <a:fld id="{A3D89E5F-BEEF-42A1-A57B-E5A736D51194}" type="slidenum">
              <a:rPr lang="en-US" smtClean="0"/>
              <a:pPr/>
              <a:t>63</a:t>
            </a:fld>
            <a:endParaRPr lang="en-US"/>
          </a:p>
        </p:txBody>
      </p:sp>
    </p:spTree>
    <p:extLst>
      <p:ext uri="{BB962C8B-B14F-4D97-AF65-F5344CB8AC3E}">
        <p14:creationId xmlns:p14="http://schemas.microsoft.com/office/powerpoint/2010/main" val="4240695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6 mins</a:t>
            </a:r>
          </a:p>
          <a:p>
            <a:endParaRPr lang="en-US" b="1" dirty="0"/>
          </a:p>
          <a:p>
            <a:r>
              <a:rPr lang="en-US" b="1" dirty="0"/>
              <a:t>Link – https://</a:t>
            </a:r>
            <a:r>
              <a:rPr lang="en-US" b="1" dirty="0" err="1"/>
              <a:t>youtu.be</a:t>
            </a:r>
            <a:r>
              <a:rPr lang="en-US" b="1" dirty="0"/>
              <a:t>/AO5ShbfcayE</a:t>
            </a:r>
          </a:p>
          <a:p>
            <a:endParaRPr lang="en-US" b="1" dirty="0"/>
          </a:p>
          <a:p>
            <a:r>
              <a:rPr lang="en-US" b="1" dirty="0"/>
              <a:t>Overview – Part 2</a:t>
            </a:r>
          </a:p>
          <a:p>
            <a:endParaRPr lang="en-US" b="1" dirty="0"/>
          </a:p>
          <a:p>
            <a:r>
              <a:rPr lang="en-US" b="1" dirty="0"/>
              <a:t>We can also use Amazon Q Developer to ask for suggestions for creating unit tests and we can do it ourselves. When we run into issues, we can use the chat based interface to help us troubleshoot and fix issues.</a:t>
            </a:r>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64</a:t>
            </a:fld>
            <a:endParaRPr lang="en-US"/>
          </a:p>
        </p:txBody>
      </p:sp>
    </p:spTree>
    <p:extLst>
      <p:ext uri="{BB962C8B-B14F-4D97-AF65-F5344CB8AC3E}">
        <p14:creationId xmlns:p14="http://schemas.microsoft.com/office/powerpoint/2010/main" val="1417117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5:30 mins</a:t>
            </a:r>
          </a:p>
          <a:p>
            <a:endParaRPr lang="en-US" b="1" dirty="0"/>
          </a:p>
          <a:p>
            <a:r>
              <a:rPr lang="en-US" b="1" dirty="0"/>
              <a:t>Link – https://</a:t>
            </a:r>
            <a:r>
              <a:rPr lang="en-US" b="1" dirty="0" err="1"/>
              <a:t>youtu.be</a:t>
            </a:r>
            <a:r>
              <a:rPr lang="en-US" b="1" dirty="0"/>
              <a:t>/nUu0E4ulmXI</a:t>
            </a:r>
          </a:p>
          <a:p>
            <a:endParaRPr lang="en-US" b="1" dirty="0"/>
          </a:p>
          <a:p>
            <a:r>
              <a:rPr lang="en-US" b="1" dirty="0"/>
              <a:t>Overview – Now we can also use Amazon Q Developer to help us generate synthetic data for our application. In our simple application, lets ask it to generate synthetic project data and then display it. We will use Feature Dev so that the code will be created for us.</a:t>
            </a:r>
          </a:p>
          <a:p>
            <a:endParaRPr lang="en-US" b="1" dirty="0"/>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65</a:t>
            </a:fld>
            <a:endParaRPr lang="en-US"/>
          </a:p>
        </p:txBody>
      </p:sp>
    </p:spTree>
    <p:extLst>
      <p:ext uri="{BB962C8B-B14F-4D97-AF65-F5344CB8AC3E}">
        <p14:creationId xmlns:p14="http://schemas.microsoft.com/office/powerpoint/2010/main" val="20426307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 6 mins</a:t>
            </a:r>
          </a:p>
          <a:p>
            <a:endParaRPr lang="en-US" b="1" dirty="0"/>
          </a:p>
          <a:p>
            <a:r>
              <a:rPr lang="en-US" b="1" dirty="0"/>
              <a:t>Link – </a:t>
            </a:r>
          </a:p>
          <a:p>
            <a:endParaRPr lang="en-US" b="1" dirty="0"/>
          </a:p>
          <a:p>
            <a:r>
              <a:rPr lang="en-US" b="1" dirty="0"/>
              <a:t>Overview – </a:t>
            </a:r>
          </a:p>
          <a:p>
            <a:endParaRPr lang="en-US" b="1" dirty="0"/>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66</a:t>
            </a:fld>
            <a:endParaRPr lang="en-US"/>
          </a:p>
        </p:txBody>
      </p:sp>
    </p:spTree>
    <p:extLst>
      <p:ext uri="{BB962C8B-B14F-4D97-AF65-F5344CB8AC3E}">
        <p14:creationId xmlns:p14="http://schemas.microsoft.com/office/powerpoint/2010/main" val="3408581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can add tests to the code we have already created by asking Q Developer to help write it.</a:t>
            </a:r>
          </a:p>
          <a:p>
            <a:endParaRPr lang="en-US" dirty="0"/>
          </a:p>
          <a:p>
            <a:r>
              <a:rPr lang="en-US" dirty="0"/>
              <a:t>I needed to guide Q a little this time, asking it to help me with missing import statements. No biggie though, Q provided me with details of what needed to be done, and I now had a successful test for my class.</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67</a:t>
            </a:fld>
            <a:endParaRPr lang="en-US"/>
          </a:p>
        </p:txBody>
      </p:sp>
    </p:spTree>
    <p:extLst>
      <p:ext uri="{BB962C8B-B14F-4D97-AF65-F5344CB8AC3E}">
        <p14:creationId xmlns:p14="http://schemas.microsoft.com/office/powerpoint/2010/main" val="11280568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can also use generative AI tools to help us shift left with security.</a:t>
            </a:r>
          </a:p>
          <a:p>
            <a:endParaRPr lang="en-US" dirty="0"/>
          </a:p>
          <a:p>
            <a:r>
              <a:rPr lang="en-US" dirty="0"/>
              <a:t>Lets run a security scan. Whoops, look like we have found a known CWE. Lets see how Q Developer can help me here.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68</a:t>
            </a:fld>
            <a:endParaRPr lang="en-US"/>
          </a:p>
        </p:txBody>
      </p:sp>
    </p:spTree>
    <p:extLst>
      <p:ext uri="{BB962C8B-B14F-4D97-AF65-F5344CB8AC3E}">
        <p14:creationId xmlns:p14="http://schemas.microsoft.com/office/powerpoint/2010/main" val="15887759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can click on the security findings to be taken directly to be code.</a:t>
            </a:r>
          </a:p>
          <a:p>
            <a:endParaRPr lang="en-US" dirty="0"/>
          </a:p>
          <a:p>
            <a:r>
              <a:rPr lang="en-US" dirty="0"/>
              <a:t>I have a single pane view of my security findings, and when I go into the actual code, I can get additional hints thanks to the integration of these tools with my IDE.(2)</a:t>
            </a:r>
          </a:p>
          <a:p>
            <a:endParaRPr lang="en-US" dirty="0"/>
          </a:p>
          <a:p>
            <a:r>
              <a:rPr lang="en-US" dirty="0"/>
              <a:t>With this information, I can now ask Q Developer for some help.</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69</a:t>
            </a:fld>
            <a:endParaRPr lang="en-US"/>
          </a:p>
        </p:txBody>
      </p:sp>
    </p:spTree>
    <p:extLst>
      <p:ext uri="{BB962C8B-B14F-4D97-AF65-F5344CB8AC3E}">
        <p14:creationId xmlns:p14="http://schemas.microsoft.com/office/powerpoint/2010/main" val="2867740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Hopefully most of you will recognize this – the software development lifecycle, or </a:t>
            </a:r>
            <a:r>
              <a:rPr lang="en-US" dirty="0" err="1"/>
              <a:t>sdlc</a:t>
            </a:r>
            <a:endParaRPr lang="en-US" dirty="0"/>
          </a:p>
          <a:p>
            <a:endParaRPr lang="en-US" dirty="0"/>
          </a:p>
          <a:p>
            <a:r>
              <a:rPr lang="en-US" dirty="0"/>
              <a:t>We you look cross the </a:t>
            </a:r>
            <a:r>
              <a:rPr lang="en-US" dirty="0" err="1"/>
              <a:t>sdlc</a:t>
            </a:r>
            <a:r>
              <a:rPr lang="en-US" dirty="0"/>
              <a:t>, we actually spend only a small percentage of time actually writing software. If you look at some of the other activities developers do, either fully or just as a distraction/participant in, you might recognize some of these.</a:t>
            </a:r>
          </a:p>
          <a:p>
            <a:endParaRPr lang="en-US" dirty="0"/>
          </a:p>
          <a:p>
            <a:pPr marL="171450" indent="-171450">
              <a:buFont typeface="Arial" panose="020B0604020202020204" pitchFamily="34" charset="0"/>
              <a:buChar char="•"/>
            </a:pPr>
            <a:r>
              <a:rPr lang="en-GB" dirty="0"/>
              <a:t>Analysis and Design (research, options, design</a:t>
            </a:r>
          </a:p>
          <a:p>
            <a:pPr marL="396875" lvl="1" indent="-171450">
              <a:buFont typeface="Arial" panose="020B0604020202020204" pitchFamily="34" charset="0"/>
              <a:buChar char="•"/>
            </a:pPr>
            <a:r>
              <a:rPr lang="en-GB" dirty="0"/>
              <a:t>How do you know what the right tools is to use?</a:t>
            </a:r>
          </a:p>
          <a:p>
            <a:pPr marL="396875" lvl="1" indent="-171450">
              <a:buFont typeface="Arial" panose="020B0604020202020204" pitchFamily="34" charset="0"/>
              <a:buChar char="•"/>
            </a:pPr>
            <a:r>
              <a:rPr lang="en-GB" dirty="0"/>
              <a:t>How do you know if there might be better ways of solving the problems you have?</a:t>
            </a:r>
          </a:p>
          <a:p>
            <a:pPr marL="635000" lvl="2" indent="-171450">
              <a:buFont typeface="Arial" panose="020B0604020202020204" pitchFamily="34" charset="0"/>
              <a:buChar char="•"/>
            </a:pPr>
            <a:r>
              <a:rPr lang="en-GB" dirty="0"/>
              <a:t>asking our peers</a:t>
            </a:r>
          </a:p>
          <a:p>
            <a:pPr marL="635000" lvl="2" indent="-171450">
              <a:buFont typeface="Arial" panose="020B0604020202020204" pitchFamily="34" charset="0"/>
              <a:buChar char="•"/>
            </a:pPr>
            <a:r>
              <a:rPr lang="en-GB" dirty="0"/>
              <a:t>using existing standards or patterns we have access to or are told to use</a:t>
            </a:r>
          </a:p>
          <a:p>
            <a:pPr marL="635000" lvl="2" indent="-171450">
              <a:buFont typeface="Arial" panose="020B0604020202020204" pitchFamily="34" charset="0"/>
              <a:buChar char="•"/>
            </a:pPr>
            <a:r>
              <a:rPr lang="en-GB" dirty="0"/>
              <a:t>internet search</a:t>
            </a:r>
          </a:p>
          <a:p>
            <a:pPr marL="171450" indent="-171450">
              <a:buFont typeface="Arial" panose="020B0604020202020204" pitchFamily="34" charset="0"/>
              <a:buChar char="•"/>
            </a:pPr>
            <a:r>
              <a:rPr lang="en-GB" dirty="0"/>
              <a:t>Development (developing software, using libraries, working with SQL, doing data conversion)</a:t>
            </a:r>
          </a:p>
          <a:p>
            <a:pPr marL="171450" indent="-171450">
              <a:buFont typeface="Arial" panose="020B0604020202020204" pitchFamily="34" charset="0"/>
              <a:buChar char="•"/>
            </a:pPr>
            <a:r>
              <a:rPr lang="en-GB" dirty="0"/>
              <a:t>Testing (security, unit, </a:t>
            </a:r>
            <a:r>
              <a:rPr lang="en-GB" dirty="0" err="1"/>
              <a:t>synthentic</a:t>
            </a:r>
            <a:r>
              <a:rPr lang="en-GB" dirty="0"/>
              <a:t> data)</a:t>
            </a:r>
          </a:p>
          <a:p>
            <a:pPr marL="171450" indent="-171450">
              <a:buFont typeface="Arial" panose="020B0604020202020204" pitchFamily="34" charset="0"/>
              <a:buChar char="•"/>
            </a:pPr>
            <a:r>
              <a:rPr lang="en-GB" dirty="0"/>
              <a:t>Deployment (command line, </a:t>
            </a:r>
            <a:r>
              <a:rPr lang="en-GB" dirty="0" err="1"/>
              <a:t>clickops</a:t>
            </a:r>
            <a:r>
              <a:rPr lang="en-GB" dirty="0"/>
              <a:t>, </a:t>
            </a:r>
            <a:r>
              <a:rPr lang="en-GB" dirty="0" err="1"/>
              <a:t>iac</a:t>
            </a:r>
            <a:r>
              <a:rPr lang="en-GB" dirty="0"/>
              <a:t>, documenting code - creating images for docs, creating architectural diagrams)</a:t>
            </a:r>
          </a:p>
          <a:p>
            <a:pPr marL="171450" indent="-171450">
              <a:buFont typeface="Arial" panose="020B0604020202020204" pitchFamily="34" charset="0"/>
              <a:buChar char="•"/>
            </a:pPr>
            <a:r>
              <a:rPr lang="en-GB" dirty="0"/>
              <a:t>Maintain (come up to speed/document code, debug and fix)</a:t>
            </a:r>
          </a:p>
          <a:p>
            <a:endParaRPr lang="en-GB" dirty="0"/>
          </a:p>
          <a:p>
            <a:r>
              <a:rPr lang="en-GB" dirty="0"/>
              <a:t>And then we do this, again and again (rinse, repeat)</a:t>
            </a:r>
            <a:br>
              <a:rPr lang="en-GB"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8958938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can now use Q Developer to help me address this issue.</a:t>
            </a:r>
          </a:p>
          <a:p>
            <a:endParaRPr lang="en-US" dirty="0"/>
          </a:p>
          <a:p>
            <a:r>
              <a:rPr lang="en-US" dirty="0"/>
              <a:t>First I ask for some guidance on how I can protect my Spring Boot application against this. (1). I can then ask Q Developer to help me figure out how to configure Spring Security for this project. </a:t>
            </a:r>
          </a:p>
          <a:p>
            <a:endParaRPr lang="en-US" dirty="0"/>
          </a:p>
          <a:p>
            <a:r>
              <a:rPr lang="en-US" dirty="0"/>
              <a:t>I re-run the security scan. The warning still exists, so I can ask Q Developer whether I need to worry about this. (3)</a:t>
            </a:r>
          </a:p>
          <a:p>
            <a:endParaRPr lang="en-US" dirty="0"/>
          </a:p>
          <a:p>
            <a:r>
              <a:rPr lang="en-US" dirty="0"/>
              <a:t>Lets see how we can fix this now by going back into the code &lt;next&gt;</a:t>
            </a:r>
          </a:p>
          <a:p>
            <a:endParaRPr lang="en-US" dirty="0"/>
          </a:p>
          <a:p>
            <a:r>
              <a:rPr lang="en-US" dirty="0"/>
              <a:t>Additional Notes//</a:t>
            </a:r>
          </a:p>
          <a:p>
            <a:endParaRPr lang="en-US" dirty="0"/>
          </a:p>
          <a:p>
            <a:r>
              <a:rPr lang="en-US" dirty="0"/>
              <a:t>Using Q Developer we can find out that actually this is a low risk based on what this particular application is doing. The output from Q Developer goes on to say:</a:t>
            </a:r>
          </a:p>
          <a:p>
            <a:endParaRPr lang="en-US" dirty="0"/>
          </a:p>
          <a:p>
            <a:pPr algn="l"/>
            <a:r>
              <a:rPr lang="en-GB" dirty="0"/>
              <a:t>In Spring Security, CSRF protection is enabled by default for all incoming requests. However, there are scenarios where you might configure certain requests to not require CSRF protection. This can be done for several reasons, such as:</a:t>
            </a:r>
          </a:p>
          <a:p>
            <a:pPr algn="l"/>
            <a:endParaRPr lang="en-GB" dirty="0"/>
          </a:p>
          <a:p>
            <a:pPr marL="171450" indent="-171450" algn="l">
              <a:buFont typeface="Arial" panose="020B0604020202020204" pitchFamily="34" charset="0"/>
              <a:buChar char="•"/>
            </a:pPr>
            <a:r>
              <a:rPr lang="en-GB" dirty="0"/>
              <a:t>The request is read-only and does not change state on the server (e.g., GET requests).</a:t>
            </a:r>
          </a:p>
          <a:p>
            <a:pPr marL="171450" indent="-171450" algn="l">
              <a:buFont typeface="Arial" panose="020B0604020202020204" pitchFamily="34" charset="0"/>
              <a:buChar char="•"/>
            </a:pPr>
            <a:r>
              <a:rPr lang="en-GB" dirty="0"/>
              <a:t>The endpoint is used by clients that cannot support CSRF protection (e.g., some REST APIs).</a:t>
            </a:r>
          </a:p>
          <a:p>
            <a:pPr marL="171450" indent="-171450" algn="l">
              <a:buFont typeface="Arial" panose="020B0604020202020204" pitchFamily="34" charset="0"/>
              <a:buChar char="•"/>
            </a:pPr>
            <a:r>
              <a:rPr lang="en-GB" dirty="0"/>
              <a:t>You have other security mechanisms in place and have determined that CSRF protection is not necessary for specific endpoints.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70</a:t>
            </a:fld>
            <a:endParaRPr lang="en-US"/>
          </a:p>
        </p:txBody>
      </p:sp>
    </p:spTree>
    <p:extLst>
      <p:ext uri="{BB962C8B-B14F-4D97-AF65-F5344CB8AC3E}">
        <p14:creationId xmlns:p14="http://schemas.microsoft.com/office/powerpoint/2010/main" val="1220614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 ask my question, (1), make changes to my code as suggest (2), and then when I re-run my security scanning, I now have zero issues.</a:t>
            </a:r>
          </a:p>
        </p:txBody>
      </p:sp>
      <p:sp>
        <p:nvSpPr>
          <p:cNvPr id="4" name="Slide Number Placeholder 3"/>
          <p:cNvSpPr>
            <a:spLocks noGrp="1"/>
          </p:cNvSpPr>
          <p:nvPr>
            <p:ph type="sldNum" sz="quarter" idx="5"/>
          </p:nvPr>
        </p:nvSpPr>
        <p:spPr/>
        <p:txBody>
          <a:bodyPr/>
          <a:lstStyle/>
          <a:p>
            <a:fld id="{A3D89E5F-BEEF-42A1-A57B-E5A736D51194}" type="slidenum">
              <a:rPr lang="en-US" smtClean="0"/>
              <a:pPr/>
              <a:t>71</a:t>
            </a:fld>
            <a:endParaRPr lang="en-US"/>
          </a:p>
        </p:txBody>
      </p:sp>
    </p:spTree>
    <p:extLst>
      <p:ext uri="{BB962C8B-B14F-4D97-AF65-F5344CB8AC3E}">
        <p14:creationId xmlns:p14="http://schemas.microsoft.com/office/powerpoint/2010/main" val="16556860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Sometimes generative AI will automatically suggest a fix for me, in which case all I need to do is click on the APPLY FIX</a:t>
            </a:r>
          </a:p>
        </p:txBody>
      </p:sp>
      <p:sp>
        <p:nvSpPr>
          <p:cNvPr id="4" name="Slide Number Placeholder 3"/>
          <p:cNvSpPr>
            <a:spLocks noGrp="1"/>
          </p:cNvSpPr>
          <p:nvPr>
            <p:ph type="sldNum" sz="quarter" idx="5"/>
          </p:nvPr>
        </p:nvSpPr>
        <p:spPr/>
        <p:txBody>
          <a:bodyPr/>
          <a:lstStyle/>
          <a:p>
            <a:fld id="{A3D89E5F-BEEF-42A1-A57B-E5A736D51194}" type="slidenum">
              <a:rPr lang="en-US" smtClean="0"/>
              <a:pPr/>
              <a:t>72</a:t>
            </a:fld>
            <a:endParaRPr lang="en-US"/>
          </a:p>
        </p:txBody>
      </p:sp>
    </p:spTree>
    <p:extLst>
      <p:ext uri="{BB962C8B-B14F-4D97-AF65-F5344CB8AC3E}">
        <p14:creationId xmlns:p14="http://schemas.microsoft.com/office/powerpoint/2010/main" val="19126534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If I want to try some quick cli tools to test my application, one of the problems I have is remembering the syntax.</a:t>
            </a:r>
          </a:p>
          <a:p>
            <a:endParaRPr lang="en-US" dirty="0"/>
          </a:p>
          <a:p>
            <a:r>
              <a:rPr lang="en-US" dirty="0"/>
              <a:t>Amazon Q Developer CLI can help me here – instead of having to remember the parameters for my tool, I just ask it how to load test using hey, and it will then make some suggestions. How cool is that – I know how generative AI at the command line too, (1)</a:t>
            </a:r>
          </a:p>
          <a:p>
            <a:endParaRPr lang="en-US" dirty="0"/>
          </a:p>
          <a:p>
            <a:r>
              <a:rPr lang="en-US" dirty="0"/>
              <a:t>If the tool I want is not available, I can also use it to help me know the best way to install the tool. (2)</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73</a:t>
            </a:fld>
            <a:endParaRPr lang="en-US"/>
          </a:p>
        </p:txBody>
      </p:sp>
    </p:spTree>
    <p:extLst>
      <p:ext uri="{BB962C8B-B14F-4D97-AF65-F5344CB8AC3E}">
        <p14:creationId xmlns:p14="http://schemas.microsoft.com/office/powerpoint/2010/main" val="36283635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a:p>
            <a:r>
              <a:rPr lang="en-GB" dirty="0"/>
              <a:t>command line, </a:t>
            </a:r>
            <a:r>
              <a:rPr lang="en-GB" dirty="0" err="1"/>
              <a:t>clickops</a:t>
            </a:r>
            <a:r>
              <a:rPr lang="en-GB" dirty="0"/>
              <a:t>, </a:t>
            </a:r>
            <a:r>
              <a:rPr lang="en-GB" dirty="0" err="1"/>
              <a:t>iac</a:t>
            </a:r>
            <a:r>
              <a:rPr lang="en-GB" dirty="0"/>
              <a:t>, documenting code - creating images for docs, creating architectural diagrams</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74</a:t>
            </a:fld>
            <a:endParaRPr lang="en-US"/>
          </a:p>
        </p:txBody>
      </p:sp>
    </p:spTree>
    <p:extLst>
      <p:ext uri="{BB962C8B-B14F-4D97-AF65-F5344CB8AC3E}">
        <p14:creationId xmlns:p14="http://schemas.microsoft.com/office/powerpoint/2010/main" val="19674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[[VIDEO]]</a:t>
            </a:r>
          </a:p>
        </p:txBody>
      </p:sp>
      <p:sp>
        <p:nvSpPr>
          <p:cNvPr id="4" name="Slide Number Placeholder 3"/>
          <p:cNvSpPr>
            <a:spLocks noGrp="1"/>
          </p:cNvSpPr>
          <p:nvPr>
            <p:ph type="sldNum" sz="quarter" idx="5"/>
          </p:nvPr>
        </p:nvSpPr>
        <p:spPr/>
        <p:txBody>
          <a:bodyPr/>
          <a:lstStyle/>
          <a:p>
            <a:fld id="{A3D89E5F-BEEF-42A1-A57B-E5A736D51194}" type="slidenum">
              <a:rPr lang="en-US" smtClean="0"/>
              <a:pPr/>
              <a:t>75</a:t>
            </a:fld>
            <a:endParaRPr lang="en-US"/>
          </a:p>
        </p:txBody>
      </p:sp>
    </p:spTree>
    <p:extLst>
      <p:ext uri="{BB962C8B-B14F-4D97-AF65-F5344CB8AC3E}">
        <p14:creationId xmlns:p14="http://schemas.microsoft.com/office/powerpoint/2010/main" val="40679763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run our application. We can ask Amazon Q Developer on how to do this. (1)</a:t>
            </a:r>
          </a:p>
          <a:p>
            <a:endParaRPr lang="en-US" dirty="0"/>
          </a:p>
          <a:p>
            <a:r>
              <a:rPr lang="en-US" dirty="0"/>
              <a:t>We run the suggested command to build the application (2)</a:t>
            </a:r>
          </a:p>
          <a:p>
            <a:endParaRPr lang="en-US" dirty="0"/>
          </a:p>
          <a:p>
            <a:r>
              <a:rPr lang="en-US" dirty="0"/>
              <a:t>And then we run it as suggested (3). When we now open a browser, hurrah, we now have our application up and running.</a:t>
            </a:r>
          </a:p>
        </p:txBody>
      </p:sp>
      <p:sp>
        <p:nvSpPr>
          <p:cNvPr id="4" name="Slide Number Placeholder 3"/>
          <p:cNvSpPr>
            <a:spLocks noGrp="1"/>
          </p:cNvSpPr>
          <p:nvPr>
            <p:ph type="sldNum" sz="quarter" idx="5"/>
          </p:nvPr>
        </p:nvSpPr>
        <p:spPr/>
        <p:txBody>
          <a:bodyPr/>
          <a:lstStyle/>
          <a:p>
            <a:fld id="{A3D89E5F-BEEF-42A1-A57B-E5A736D51194}" type="slidenum">
              <a:rPr lang="en-US" smtClean="0"/>
              <a:pPr/>
              <a:t>76</a:t>
            </a:fld>
            <a:endParaRPr lang="en-US"/>
          </a:p>
        </p:txBody>
      </p:sp>
    </p:spTree>
    <p:extLst>
      <p:ext uri="{BB962C8B-B14F-4D97-AF65-F5344CB8AC3E}">
        <p14:creationId xmlns:p14="http://schemas.microsoft.com/office/powerpoint/2010/main" val="2083581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 we have a working application, we can focus on the deployment stage.</a:t>
            </a:r>
          </a:p>
          <a:p>
            <a:endParaRPr lang="en-US" dirty="0"/>
          </a:p>
          <a:p>
            <a:r>
              <a:rPr lang="en-US" dirty="0"/>
              <a:t>During the design phase, we looked at a number of options. Using Containers was the approach I decided up, and Amazon ECS specifically.</a:t>
            </a:r>
          </a:p>
          <a:p>
            <a:endParaRPr lang="en-US" dirty="0"/>
          </a:p>
          <a:p>
            <a:r>
              <a:rPr lang="en-US" dirty="0"/>
              <a:t>Lets see what I need to do now. We can ask Q Developer to help simplify our approach by listing the steps. Don’t be afraid to ask the questions several times. I find that sometimes the first response needs to be more precise or specific, and I find that using words like ”simplify” or “</a:t>
            </a:r>
            <a:r>
              <a:rPr lang="en-US" dirty="0" err="1"/>
              <a:t>summarise</a:t>
            </a:r>
            <a:r>
              <a:rPr lang="en-US" dirty="0"/>
              <a:t>” can help provide better responses.</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77</a:t>
            </a:fld>
            <a:endParaRPr lang="en-US"/>
          </a:p>
        </p:txBody>
      </p:sp>
    </p:spTree>
    <p:extLst>
      <p:ext uri="{BB962C8B-B14F-4D97-AF65-F5344CB8AC3E}">
        <p14:creationId xmlns:p14="http://schemas.microsoft.com/office/powerpoint/2010/main" val="11750554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As I am going to containerize this application, I want to get some additional information I need to build my </a:t>
            </a:r>
            <a:r>
              <a:rPr lang="en-US" dirty="0" err="1"/>
              <a:t>Dockerfile</a:t>
            </a:r>
            <a:r>
              <a:rPr lang="en-US" dirty="0"/>
              <a:t>.</a:t>
            </a:r>
          </a:p>
          <a:p>
            <a:endParaRPr lang="en-US" dirty="0"/>
          </a:p>
          <a:p>
            <a:r>
              <a:rPr lang="en-US" dirty="0"/>
              <a:t>First we ask about whether AWS has an OpenJDK distributions (1). It provides a nice response about Amazon </a:t>
            </a:r>
            <a:r>
              <a:rPr lang="en-US" dirty="0" err="1"/>
              <a:t>Corretto</a:t>
            </a:r>
            <a:r>
              <a:rPr lang="en-US" dirty="0"/>
              <a:t> </a:t>
            </a:r>
          </a:p>
          <a:p>
            <a:endParaRPr lang="en-US" dirty="0"/>
          </a:p>
          <a:p>
            <a:r>
              <a:rPr lang="en-US" dirty="0"/>
              <a:t>&lt;audience participation&gt; have you heard about it anyone? &lt;collect data point&gt;</a:t>
            </a:r>
          </a:p>
          <a:p>
            <a:endParaRPr lang="en-US" dirty="0"/>
          </a:p>
          <a:p>
            <a:r>
              <a:rPr lang="en-US" dirty="0"/>
              <a:t>We can then ask for some more information about how to use Amazon </a:t>
            </a:r>
            <a:r>
              <a:rPr lang="en-US" dirty="0" err="1"/>
              <a:t>Corretto</a:t>
            </a:r>
            <a:r>
              <a:rPr lang="en-US" dirty="0"/>
              <a:t> when building our container image (2)</a:t>
            </a:r>
          </a:p>
          <a:p>
            <a:endParaRPr lang="en-US" dirty="0"/>
          </a:p>
          <a:p>
            <a:r>
              <a:rPr lang="en-US" dirty="0"/>
              <a:t>Finally, we can ask Amazon Q Developer to provide a sample Docker file on how we can build this. (3)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78</a:t>
            </a:fld>
            <a:endParaRPr lang="en-US"/>
          </a:p>
        </p:txBody>
      </p:sp>
    </p:spTree>
    <p:extLst>
      <p:ext uri="{BB962C8B-B14F-4D97-AF65-F5344CB8AC3E}">
        <p14:creationId xmlns:p14="http://schemas.microsoft.com/office/powerpoint/2010/main" val="3522141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For the eagle eyed out there, you will see that the instructions are not quite right. If we look at the folders created, we do mot have a build directory, so I ask Q Developer to help me out.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It tells me what I need to know, and now I can update my </a:t>
            </a:r>
            <a:r>
              <a:rPr lang="en-US" dirty="0" err="1"/>
              <a:t>Dockerfile</a:t>
            </a:r>
            <a:r>
              <a:rPr lang="en-US" dirty="0"/>
              <a:t>.(1)</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Now I actually do not use Docker on my machine, as I have moved to Finch. An open source tool to help you build OCI compliant containers. I ask Q Developer for instructions on how I can use this. (2) And now I can build my container image.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79</a:t>
            </a:fld>
            <a:endParaRPr lang="en-US"/>
          </a:p>
        </p:txBody>
      </p:sp>
    </p:spTree>
    <p:extLst>
      <p:ext uri="{BB962C8B-B14F-4D97-AF65-F5344CB8AC3E}">
        <p14:creationId xmlns:p14="http://schemas.microsoft.com/office/powerpoint/2010/main" val="72385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So it turns out, writing code is only part of the craft of the developer. </a:t>
            </a:r>
          </a:p>
          <a:p>
            <a:endParaRPr lang="en-US" dirty="0"/>
          </a:p>
          <a:p>
            <a:r>
              <a:rPr lang="en-US" dirty="0"/>
              <a:t>On top of that, Developers operate in a constant state of change. </a:t>
            </a:r>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23568664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container image builds (1) and then I can run it using Finch (2).</a:t>
            </a:r>
          </a:p>
          <a:p>
            <a:endParaRPr lang="en-US" dirty="0"/>
          </a:p>
          <a:p>
            <a:r>
              <a:rPr lang="en-US" dirty="0"/>
              <a:t>When I open up a browser, success! (3)</a:t>
            </a:r>
          </a:p>
          <a:p>
            <a:endParaRPr lang="en-US" dirty="0"/>
          </a:p>
          <a:p>
            <a:r>
              <a:rPr lang="en-US" dirty="0"/>
              <a:t>We have containerized our application. The cloud is one step nearer.</a:t>
            </a:r>
          </a:p>
        </p:txBody>
      </p:sp>
      <p:sp>
        <p:nvSpPr>
          <p:cNvPr id="4" name="Slide Number Placeholder 3"/>
          <p:cNvSpPr>
            <a:spLocks noGrp="1"/>
          </p:cNvSpPr>
          <p:nvPr>
            <p:ph type="sldNum" sz="quarter" idx="5"/>
          </p:nvPr>
        </p:nvSpPr>
        <p:spPr/>
        <p:txBody>
          <a:bodyPr/>
          <a:lstStyle/>
          <a:p>
            <a:fld id="{A3D89E5F-BEEF-42A1-A57B-E5A736D51194}" type="slidenum">
              <a:rPr lang="en-US" smtClean="0"/>
              <a:pPr/>
              <a:t>80</a:t>
            </a:fld>
            <a:endParaRPr lang="en-US"/>
          </a:p>
        </p:txBody>
      </p:sp>
    </p:spTree>
    <p:extLst>
      <p:ext uri="{BB962C8B-B14F-4D97-AF65-F5344CB8AC3E}">
        <p14:creationId xmlns:p14="http://schemas.microsoft.com/office/powerpoint/2010/main" val="30249134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that I have a working docker image, I need to package up my local docker image now and deploy this to a container repository. Lets ask Developer Q what I need to do.</a:t>
            </a:r>
          </a:p>
          <a:p>
            <a:endParaRPr lang="en-US" dirty="0"/>
          </a:p>
          <a:p>
            <a:r>
              <a:rPr lang="en-US" dirty="0"/>
              <a:t>Ok this is good, but I would like more details. (1)</a:t>
            </a:r>
          </a:p>
          <a:p>
            <a:endParaRPr lang="en-US" dirty="0"/>
          </a:p>
          <a:p>
            <a:r>
              <a:rPr lang="en-US" dirty="0"/>
              <a:t>I am going to switch to using Amazon Bedrock now, and Anthropic Claud v3 Haiku, which was announced this week. This is the very latest model, and we can see here we get a much more detailed output of the steps I need to follow.</a:t>
            </a:r>
          </a:p>
          <a:p>
            <a:endParaRPr lang="en-US" dirty="0"/>
          </a:p>
          <a:p>
            <a:r>
              <a:rPr lang="en-US" dirty="0"/>
              <a:t>I have highlighted a few things of interest here.</a:t>
            </a:r>
          </a:p>
          <a:p>
            <a:endParaRPr lang="en-US" dirty="0"/>
          </a:p>
          <a:p>
            <a:r>
              <a:rPr lang="en-US" dirty="0"/>
              <a:t>1/ I have specified I want command line output, and so I have been given commands I can run</a:t>
            </a:r>
          </a:p>
          <a:p>
            <a:r>
              <a:rPr lang="en-US" dirty="0"/>
              <a:t>2/ As in previous steps, I am using Finch instead of Docker, so update the commands accordingly</a:t>
            </a:r>
          </a:p>
          <a:p>
            <a:r>
              <a:rPr lang="en-US" dirty="0"/>
              <a:t>3/ I have not specified an AWS region, I have just told it where I am located, and for it to figure it out – when you look at the output, you can see that it has correctly used eu-west-2, London.</a:t>
            </a:r>
          </a:p>
          <a:p>
            <a:r>
              <a:rPr lang="en-US" dirty="0"/>
              <a:t>4/ I have given it some specific name I want it to use and this has come through in the steps that follow</a:t>
            </a:r>
          </a:p>
          <a:p>
            <a:endParaRPr lang="en-US" dirty="0"/>
          </a:p>
          <a:p>
            <a:endParaRPr lang="en-US" dirty="0"/>
          </a:p>
          <a:p>
            <a:r>
              <a:rPr lang="en-US" dirty="0"/>
              <a:t>BUT//</a:t>
            </a:r>
          </a:p>
          <a:p>
            <a:endParaRPr lang="en-US" dirty="0"/>
          </a:p>
          <a:p>
            <a:r>
              <a:rPr lang="en-US" dirty="0"/>
              <a:t>Be careful – always check the information these tools give you.</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81</a:t>
            </a:fld>
            <a:endParaRPr lang="en-US"/>
          </a:p>
        </p:txBody>
      </p:sp>
    </p:spTree>
    <p:extLst>
      <p:ext uri="{BB962C8B-B14F-4D97-AF65-F5344CB8AC3E}">
        <p14:creationId xmlns:p14="http://schemas.microsoft.com/office/powerpoint/2010/main" val="24587887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can now start working through the instructions.</a:t>
            </a:r>
          </a:p>
          <a:p>
            <a:endParaRPr lang="en-US" dirty="0"/>
          </a:p>
          <a:p>
            <a:r>
              <a:rPr lang="en-US" dirty="0"/>
              <a:t>We enter the first command (1) and it successfully creates. When we go into the AWS console, we can confirm that the correct name was used and the location (2)</a:t>
            </a:r>
          </a:p>
          <a:p>
            <a:endParaRPr lang="en-US" dirty="0"/>
          </a:p>
          <a:p>
            <a:r>
              <a:rPr lang="en-US" dirty="0"/>
              <a:t>We then complete the rest of the steps to push our container image to Amazon ECR (3) – our little spring boot application is now in the clouds. (4)</a:t>
            </a:r>
          </a:p>
          <a:p>
            <a:endParaRPr lang="en-US" dirty="0"/>
          </a:p>
          <a:p>
            <a:r>
              <a:rPr lang="en-US" dirty="0"/>
              <a:t>We are going to need that information in the next step (the container image reference) so lets get to it.</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82</a:t>
            </a:fld>
            <a:endParaRPr lang="en-US"/>
          </a:p>
        </p:txBody>
      </p:sp>
    </p:spTree>
    <p:extLst>
      <p:ext uri="{BB962C8B-B14F-4D97-AF65-F5344CB8AC3E}">
        <p14:creationId xmlns:p14="http://schemas.microsoft.com/office/powerpoint/2010/main" val="8833743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r>
              <a:rPr lang="en-US" dirty="0"/>
              <a:t>Ok so now we have our application packaged as a container image, and published to a container repository. We have pretty much got everything ready, we can now figure out how to deploy this to AWS.</a:t>
            </a:r>
          </a:p>
          <a:p>
            <a:endParaRPr lang="en-US" dirty="0"/>
          </a:p>
          <a:p>
            <a:r>
              <a:rPr lang="en-US" dirty="0"/>
              <a:t>We can use infrastructure as code to help us automate this and create a consistent and repeatable way to do this. I ask my AWS Assistant, Q Developer in the console for some general guidance on this (1). I then go back to my Q Developer IDE and ask Q to provide me with a starter template. This looks promising. (2) I create a new file in the root folder of my project (</a:t>
            </a:r>
            <a:r>
              <a:rPr lang="en-US" dirty="0" err="1"/>
              <a:t>cf</a:t>
            </a:r>
            <a:r>
              <a:rPr lang="en-US" dirty="0"/>
              <a:t>-</a:t>
            </a:r>
            <a:r>
              <a:rPr lang="en-US" dirty="0" err="1"/>
              <a:t>ecs</a:t>
            </a:r>
            <a:r>
              <a:rPr lang="en-US" dirty="0"/>
              <a:t>-spring-</a:t>
            </a:r>
            <a:r>
              <a:rPr lang="en-US" dirty="0" err="1"/>
              <a:t>github.yaml</a:t>
            </a:r>
            <a:r>
              <a:rPr lang="en-US" dirty="0"/>
              <a:t>) and then use the paste at curser option. The code now appears in my file, and all I have to do is modify it to point to the container image I created and updated in the previous steps (2)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83</a:t>
            </a:fld>
            <a:endParaRPr lang="en-US"/>
          </a:p>
        </p:txBody>
      </p:sp>
    </p:spTree>
    <p:extLst>
      <p:ext uri="{BB962C8B-B14F-4D97-AF65-F5344CB8AC3E}">
        <p14:creationId xmlns:p14="http://schemas.microsoft.com/office/powerpoint/2010/main" val="2423838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ask Q Developer how to deploy through the command line, and it helpfully provides everything we need (1). However, when we try this, we get an error (2). Lets see what Q Developer thinks about this (3)</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84</a:t>
            </a:fld>
            <a:endParaRPr lang="en-US"/>
          </a:p>
        </p:txBody>
      </p:sp>
    </p:spTree>
    <p:extLst>
      <p:ext uri="{BB962C8B-B14F-4D97-AF65-F5344CB8AC3E}">
        <p14:creationId xmlns:p14="http://schemas.microsoft.com/office/powerpoint/2010/main" val="31062527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step forward. I ask Q </a:t>
            </a:r>
            <a:r>
              <a:rPr lang="en-US" dirty="0" err="1"/>
              <a:t>Deverlop</a:t>
            </a:r>
            <a:r>
              <a:rPr lang="en-US" dirty="0"/>
              <a:t> to provide code to modify the existing </a:t>
            </a:r>
            <a:r>
              <a:rPr lang="en-US" dirty="0" err="1"/>
              <a:t>cloudformation</a:t>
            </a:r>
            <a:r>
              <a:rPr lang="en-US" dirty="0"/>
              <a:t> template and create a VPC.(1) When I re-run this, I get a new error (2), but this looks like a simple fix, I just need to add an additional command line switch when I use the deploy command (3)</a:t>
            </a:r>
          </a:p>
        </p:txBody>
      </p:sp>
      <p:sp>
        <p:nvSpPr>
          <p:cNvPr id="4" name="Slide Number Placeholder 3"/>
          <p:cNvSpPr>
            <a:spLocks noGrp="1"/>
          </p:cNvSpPr>
          <p:nvPr>
            <p:ph type="sldNum" sz="quarter" idx="5"/>
          </p:nvPr>
        </p:nvSpPr>
        <p:spPr/>
        <p:txBody>
          <a:bodyPr/>
          <a:lstStyle/>
          <a:p>
            <a:fld id="{A3D89E5F-BEEF-42A1-A57B-E5A736D51194}" type="slidenum">
              <a:rPr lang="en-US" smtClean="0"/>
              <a:pPr/>
              <a:t>85</a:t>
            </a:fld>
            <a:endParaRPr lang="en-US"/>
          </a:p>
        </p:txBody>
      </p:sp>
    </p:spTree>
    <p:extLst>
      <p:ext uri="{BB962C8B-B14F-4D97-AF65-F5344CB8AC3E}">
        <p14:creationId xmlns:p14="http://schemas.microsoft.com/office/powerpoint/2010/main" val="17832685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Of course, I can also have done this via Amazon Q Developer  in the cli</a:t>
            </a:r>
          </a:p>
        </p:txBody>
      </p:sp>
      <p:sp>
        <p:nvSpPr>
          <p:cNvPr id="4" name="Slide Number Placeholder 3"/>
          <p:cNvSpPr>
            <a:spLocks noGrp="1"/>
          </p:cNvSpPr>
          <p:nvPr>
            <p:ph type="sldNum" sz="quarter" idx="5"/>
          </p:nvPr>
        </p:nvSpPr>
        <p:spPr/>
        <p:txBody>
          <a:bodyPr/>
          <a:lstStyle/>
          <a:p>
            <a:fld id="{A3D89E5F-BEEF-42A1-A57B-E5A736D51194}" type="slidenum">
              <a:rPr lang="en-US" smtClean="0"/>
              <a:pPr/>
              <a:t>86</a:t>
            </a:fld>
            <a:endParaRPr lang="en-US"/>
          </a:p>
        </p:txBody>
      </p:sp>
    </p:spTree>
    <p:extLst>
      <p:ext uri="{BB962C8B-B14F-4D97-AF65-F5344CB8AC3E}">
        <p14:creationId xmlns:p14="http://schemas.microsoft.com/office/powerpoint/2010/main" val="36022774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we are deploying our application (1), and we can see progress in the </a:t>
            </a:r>
            <a:r>
              <a:rPr lang="en-US" dirty="0" err="1"/>
              <a:t>cloudformation</a:t>
            </a:r>
            <a:r>
              <a:rPr lang="en-US" dirty="0"/>
              <a:t> console (2)</a:t>
            </a:r>
          </a:p>
          <a:p>
            <a:endParaRPr lang="en-US" dirty="0"/>
          </a:p>
          <a:p>
            <a:r>
              <a:rPr lang="en-US" dirty="0"/>
              <a:t>When it completes, we can now access out spring boot </a:t>
            </a:r>
            <a:r>
              <a:rPr lang="en-US" dirty="0" err="1"/>
              <a:t>api</a:t>
            </a:r>
            <a:r>
              <a:rPr lang="en-US" dirty="0"/>
              <a:t> via the web</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87</a:t>
            </a:fld>
            <a:endParaRPr lang="en-US"/>
          </a:p>
        </p:txBody>
      </p:sp>
    </p:spTree>
    <p:extLst>
      <p:ext uri="{BB962C8B-B14F-4D97-AF65-F5344CB8AC3E}">
        <p14:creationId xmlns:p14="http://schemas.microsoft.com/office/powerpoint/2010/main" val="42060388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Troubleshooting…</a:t>
            </a:r>
          </a:p>
          <a:p>
            <a:endParaRPr lang="en-US" dirty="0"/>
          </a:p>
          <a:p>
            <a:r>
              <a:rPr lang="en-US" dirty="0"/>
              <a:t>So whilst it deployed, my application did not work. When I look at the logs, I see an error</a:t>
            </a:r>
          </a:p>
          <a:p>
            <a:endParaRPr lang="en-US" dirty="0"/>
          </a:p>
          <a:p>
            <a:r>
              <a:rPr lang="en-US" dirty="0"/>
              <a:t>/exec /</a:t>
            </a:r>
            <a:r>
              <a:rPr lang="en-US" dirty="0" err="1"/>
              <a:t>usr</a:t>
            </a:r>
            <a:r>
              <a:rPr lang="en-US" dirty="0"/>
              <a:t>/bin/java</a:t>
            </a:r>
          </a:p>
          <a:p>
            <a:endParaRPr lang="en-US" dirty="0"/>
          </a:p>
          <a:p>
            <a:r>
              <a:rPr lang="en-US" dirty="0"/>
              <a:t>Now I actually know what this error is and of course, on my mac (Arm based processor architecture) when I created and built my container image, the runtime is expecting that. By default it uses an amd64.</a:t>
            </a:r>
          </a:p>
          <a:p>
            <a:endParaRPr lang="en-US" dirty="0"/>
          </a:p>
          <a:p>
            <a:r>
              <a:rPr lang="en-US" dirty="0"/>
              <a:t>No problem, Q Developer can help me by telling me how to update the CloudFormation template.</a:t>
            </a:r>
          </a:p>
          <a:p>
            <a:endParaRPr lang="en-US" dirty="0"/>
          </a:p>
          <a:p>
            <a:r>
              <a:rPr lang="en-US" dirty="0"/>
              <a:t>I now redeploy, and cross my fingers.</a:t>
            </a:r>
          </a:p>
        </p:txBody>
      </p:sp>
      <p:sp>
        <p:nvSpPr>
          <p:cNvPr id="4" name="Slide Number Placeholder 3"/>
          <p:cNvSpPr>
            <a:spLocks noGrp="1"/>
          </p:cNvSpPr>
          <p:nvPr>
            <p:ph type="sldNum" sz="quarter" idx="5"/>
          </p:nvPr>
        </p:nvSpPr>
        <p:spPr/>
        <p:txBody>
          <a:bodyPr/>
          <a:lstStyle/>
          <a:p>
            <a:fld id="{A3D89E5F-BEEF-42A1-A57B-E5A736D51194}" type="slidenum">
              <a:rPr lang="en-US" smtClean="0"/>
              <a:pPr/>
              <a:t>88</a:t>
            </a:fld>
            <a:endParaRPr lang="en-US"/>
          </a:p>
        </p:txBody>
      </p:sp>
    </p:spTree>
    <p:extLst>
      <p:ext uri="{BB962C8B-B14F-4D97-AF65-F5344CB8AC3E}">
        <p14:creationId xmlns:p14="http://schemas.microsoft.com/office/powerpoint/2010/main" val="40799473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have pretty much got everything ready, we can now figure out how to deploy this to AWS.</a:t>
            </a:r>
          </a:p>
          <a:p>
            <a:endParaRPr lang="en-US" dirty="0"/>
          </a:p>
          <a:p>
            <a:r>
              <a:rPr lang="en-US" dirty="0"/>
              <a:t>We can use infrastructure as code to help us automate this and create a consistent and repeatable way to do this.</a:t>
            </a:r>
          </a:p>
          <a:p>
            <a:endParaRPr lang="en-US" dirty="0"/>
          </a:p>
          <a:p>
            <a:endParaRPr lang="en-US" dirty="0"/>
          </a:p>
          <a:p>
            <a:r>
              <a:rPr lang="en-US" dirty="0"/>
              <a:t>//Note – CDK on Java is probably a bad idea as there is not that much examples out there. Leaving it here for folk to pursue if the want to complete the steps</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89</a:t>
            </a:fld>
            <a:endParaRPr lang="en-US"/>
          </a:p>
        </p:txBody>
      </p:sp>
    </p:spTree>
    <p:extLst>
      <p:ext uri="{BB962C8B-B14F-4D97-AF65-F5344CB8AC3E}">
        <p14:creationId xmlns:p14="http://schemas.microsoft.com/office/powerpoint/2010/main" val="435934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GB" dirty="0"/>
              <a:t>Over the years, developers have adapted to ever increasing levels of abstractions to make their life easier, more productive. This has also made development and our craft more accessible, allowing more people to enter the industry.</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GB" dirty="0"/>
              <a:t>Developers are innovators and early adopters of new technologies.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GB" dirty="0"/>
              <a:t>But as developers, how do you assess new technologies or tools that come along all the time? What is your mental model that makes you decided to look into something or to say meh! How can this tool make me go faster? Does this tool solve interesting problems that I have? Does this make something much easier for me to do?</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GB" dirty="0"/>
              <a:t>Notes: Assembly Language is a low level programming language that is translated into Machine Code by an Assembler. Machine Code itself consists of binaries and is executed directly by the machine.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GB" dirty="0"/>
              <a:t>Source: https://</a:t>
            </a:r>
            <a:r>
              <a:rPr lang="en-GB" dirty="0" err="1"/>
              <a:t>en.wikipedia.org</a:t>
            </a:r>
            <a:r>
              <a:rPr lang="en-GB" dirty="0"/>
              <a:t>/wiki/</a:t>
            </a:r>
            <a:r>
              <a:rPr lang="en-GB" dirty="0" err="1"/>
              <a:t>History_of_programming_languages</a:t>
            </a:r>
            <a:endParaRPr lang="en-GB"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6606867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Back to Amazon Q Developer in the command line – I can never remember the syntax for creating CDK apps, so lets ask Q (1)</a:t>
            </a:r>
          </a:p>
          <a:p>
            <a:endParaRPr lang="en-US" dirty="0"/>
          </a:p>
          <a:p>
            <a:r>
              <a:rPr lang="en-US" dirty="0"/>
              <a:t>Sure enough, it tells me the right command, I can then ask it to run the command, and voila, my project is created (2)</a:t>
            </a:r>
          </a:p>
        </p:txBody>
      </p:sp>
      <p:sp>
        <p:nvSpPr>
          <p:cNvPr id="4" name="Slide Number Placeholder 3"/>
          <p:cNvSpPr>
            <a:spLocks noGrp="1"/>
          </p:cNvSpPr>
          <p:nvPr>
            <p:ph type="sldNum" sz="quarter" idx="5"/>
          </p:nvPr>
        </p:nvSpPr>
        <p:spPr/>
        <p:txBody>
          <a:bodyPr/>
          <a:lstStyle/>
          <a:p>
            <a:fld id="{A3D89E5F-BEEF-42A1-A57B-E5A736D51194}" type="slidenum">
              <a:rPr lang="en-US" smtClean="0"/>
              <a:pPr/>
              <a:t>90</a:t>
            </a:fld>
            <a:endParaRPr lang="en-US"/>
          </a:p>
        </p:txBody>
      </p:sp>
    </p:spTree>
    <p:extLst>
      <p:ext uri="{BB962C8B-B14F-4D97-AF65-F5344CB8AC3E}">
        <p14:creationId xmlns:p14="http://schemas.microsoft.com/office/powerpoint/2010/main" val="26297438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r>
              <a:rPr lang="en-US" dirty="0"/>
              <a:t>We also ask it to create a README file that explains what this application does (2)</a:t>
            </a:r>
          </a:p>
          <a:p>
            <a:endParaRPr lang="en-US" dirty="0"/>
          </a:p>
          <a:p>
            <a:r>
              <a:rPr lang="en-US" dirty="0"/>
              <a:t>Who knew documentation could be so easy and fun!</a:t>
            </a:r>
          </a:p>
        </p:txBody>
      </p:sp>
      <p:sp>
        <p:nvSpPr>
          <p:cNvPr id="4" name="Slide Number Placeholder 3"/>
          <p:cNvSpPr>
            <a:spLocks noGrp="1"/>
          </p:cNvSpPr>
          <p:nvPr>
            <p:ph type="sldNum" sz="quarter" idx="5"/>
          </p:nvPr>
        </p:nvSpPr>
        <p:spPr/>
        <p:txBody>
          <a:bodyPr/>
          <a:lstStyle/>
          <a:p>
            <a:fld id="{A3D89E5F-BEEF-42A1-A57B-E5A736D51194}" type="slidenum">
              <a:rPr lang="en-US" smtClean="0"/>
              <a:pPr/>
              <a:t>91</a:t>
            </a:fld>
            <a:endParaRPr lang="en-US"/>
          </a:p>
        </p:txBody>
      </p:sp>
    </p:spTree>
    <p:extLst>
      <p:ext uri="{BB962C8B-B14F-4D97-AF65-F5344CB8AC3E}">
        <p14:creationId xmlns:p14="http://schemas.microsoft.com/office/powerpoint/2010/main" val="27014619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can also use other generative AI tools, such as Amazon Bedrock to help us document our architecture or code.</a:t>
            </a:r>
          </a:p>
          <a:p>
            <a:endParaRPr lang="en-US" dirty="0"/>
          </a:p>
          <a:p>
            <a:endParaRPr lang="en-US" dirty="0"/>
          </a:p>
          <a:p>
            <a:endParaRPr lang="en-US" dirty="0"/>
          </a:p>
          <a:p>
            <a:endParaRPr lang="en-US" dirty="0"/>
          </a:p>
          <a:p>
            <a:r>
              <a:rPr lang="en-US" dirty="0"/>
              <a:t>Source/</a:t>
            </a:r>
          </a:p>
          <a:p>
            <a:r>
              <a:rPr lang="en-US" dirty="0"/>
              <a:t>https://</a:t>
            </a:r>
            <a:r>
              <a:rPr lang="en-US" dirty="0" err="1"/>
              <a:t>aws.amazon.com</a:t>
            </a:r>
            <a:r>
              <a:rPr lang="en-US" dirty="0"/>
              <a:t>/blogs/database/diagram-as-code-using-generative-ai-to-build-a-data-model-for-amazon-neptune/</a:t>
            </a:r>
          </a:p>
        </p:txBody>
      </p:sp>
      <p:sp>
        <p:nvSpPr>
          <p:cNvPr id="4" name="Slide Number Placeholder 3"/>
          <p:cNvSpPr>
            <a:spLocks noGrp="1"/>
          </p:cNvSpPr>
          <p:nvPr>
            <p:ph type="sldNum" sz="quarter" idx="5"/>
          </p:nvPr>
        </p:nvSpPr>
        <p:spPr/>
        <p:txBody>
          <a:bodyPr/>
          <a:lstStyle/>
          <a:p>
            <a:fld id="{A3D89E5F-BEEF-42A1-A57B-E5A736D51194}" type="slidenum">
              <a:rPr lang="en-US" smtClean="0"/>
              <a:pPr/>
              <a:t>92</a:t>
            </a:fld>
            <a:endParaRPr lang="en-US"/>
          </a:p>
        </p:txBody>
      </p:sp>
    </p:spTree>
    <p:extLst>
      <p:ext uri="{BB962C8B-B14F-4D97-AF65-F5344CB8AC3E}">
        <p14:creationId xmlns:p14="http://schemas.microsoft.com/office/powerpoint/2010/main" val="775642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You should now go out of the presentation and take a look at this in action.</a:t>
            </a:r>
          </a:p>
          <a:p>
            <a:endParaRPr lang="en-US" dirty="0"/>
          </a:p>
          <a:p>
            <a:r>
              <a:rPr lang="en-US" dirty="0"/>
              <a:t>You can use sample code in the repo (see first page for link to repo)</a:t>
            </a:r>
          </a:p>
          <a:p>
            <a:endParaRPr lang="en-US" dirty="0"/>
          </a:p>
          <a:p>
            <a:r>
              <a:rPr lang="en-US" dirty="0"/>
              <a:t>&lt;audience&gt;</a:t>
            </a:r>
          </a:p>
          <a:p>
            <a:endParaRPr lang="en-US" dirty="0"/>
          </a:p>
          <a:p>
            <a:r>
              <a:rPr lang="en-US" dirty="0"/>
              <a:t>You can joke about never working with children and animals, should now add generative ai</a:t>
            </a:r>
          </a:p>
        </p:txBody>
      </p:sp>
      <p:sp>
        <p:nvSpPr>
          <p:cNvPr id="4" name="Slide Number Placeholder 3"/>
          <p:cNvSpPr>
            <a:spLocks noGrp="1"/>
          </p:cNvSpPr>
          <p:nvPr>
            <p:ph type="sldNum" sz="quarter" idx="5"/>
          </p:nvPr>
        </p:nvSpPr>
        <p:spPr/>
        <p:txBody>
          <a:bodyPr/>
          <a:lstStyle/>
          <a:p>
            <a:fld id="{A3D89E5F-BEEF-42A1-A57B-E5A736D51194}" type="slidenum">
              <a:rPr lang="en-US" smtClean="0"/>
              <a:pPr/>
              <a:t>93</a:t>
            </a:fld>
            <a:endParaRPr lang="en-US"/>
          </a:p>
        </p:txBody>
      </p:sp>
    </p:spTree>
    <p:extLst>
      <p:ext uri="{BB962C8B-B14F-4D97-AF65-F5344CB8AC3E}">
        <p14:creationId xmlns:p14="http://schemas.microsoft.com/office/powerpoint/2010/main" val="24932653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Another aspect of new development is where we are asked to add a new feature into an existing application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94</a:t>
            </a:fld>
            <a:endParaRPr lang="en-US"/>
          </a:p>
        </p:txBody>
      </p:sp>
    </p:spTree>
    <p:extLst>
      <p:ext uri="{BB962C8B-B14F-4D97-AF65-F5344CB8AC3E}">
        <p14:creationId xmlns:p14="http://schemas.microsoft.com/office/powerpoint/2010/main" val="26736654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95</a:t>
            </a:fld>
            <a:endParaRPr lang="en-US"/>
          </a:p>
        </p:txBody>
      </p:sp>
    </p:spTree>
    <p:extLst>
      <p:ext uri="{BB962C8B-B14F-4D97-AF65-F5344CB8AC3E}">
        <p14:creationId xmlns:p14="http://schemas.microsoft.com/office/powerpoint/2010/main" val="15342950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96</a:t>
            </a:fld>
            <a:endParaRPr lang="en-US"/>
          </a:p>
        </p:txBody>
      </p:sp>
    </p:spTree>
    <p:extLst>
      <p:ext uri="{BB962C8B-B14F-4D97-AF65-F5344CB8AC3E}">
        <p14:creationId xmlns:p14="http://schemas.microsoft.com/office/powerpoint/2010/main" val="26536370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97</a:t>
            </a:fld>
            <a:endParaRPr lang="en-US"/>
          </a:p>
        </p:txBody>
      </p:sp>
    </p:spTree>
    <p:extLst>
      <p:ext uri="{BB962C8B-B14F-4D97-AF65-F5344CB8AC3E}">
        <p14:creationId xmlns:p14="http://schemas.microsoft.com/office/powerpoint/2010/main" val="22605300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99</a:t>
            </a:fld>
            <a:endParaRPr lang="en-US"/>
          </a:p>
        </p:txBody>
      </p:sp>
    </p:spTree>
    <p:extLst>
      <p:ext uri="{BB962C8B-B14F-4D97-AF65-F5344CB8AC3E}">
        <p14:creationId xmlns:p14="http://schemas.microsoft.com/office/powerpoint/2010/main" val="40212275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will show you a few demos that show how these generative AI developer tools can help you with the tasks you have to do when you are working 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100</a:t>
            </a:fld>
            <a:endParaRPr lang="en-US"/>
          </a:p>
        </p:txBody>
      </p:sp>
    </p:spTree>
    <p:extLst>
      <p:ext uri="{BB962C8B-B14F-4D97-AF65-F5344CB8AC3E}">
        <p14:creationId xmlns:p14="http://schemas.microsoft.com/office/powerpoint/2010/main" val="2897488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grpSp>
        <p:nvGrpSpPr>
          <p:cNvPr id="2" name="Group 1">
            <a:extLst>
              <a:ext uri="{FF2B5EF4-FFF2-40B4-BE49-F238E27FC236}">
                <a16:creationId xmlns:a16="http://schemas.microsoft.com/office/drawing/2014/main" id="{676284C4-4AF4-EA22-567D-61D1450AA7E3}"/>
              </a:ext>
            </a:extLst>
          </p:cNvPr>
          <p:cNvGrpSpPr/>
          <p:nvPr userDrawn="1"/>
        </p:nvGrpSpPr>
        <p:grpSpPr>
          <a:xfrm>
            <a:off x="419100" y="6146333"/>
            <a:ext cx="1570943" cy="566943"/>
            <a:chOff x="695949" y="5451263"/>
            <a:chExt cx="1570943" cy="566943"/>
          </a:xfrm>
        </p:grpSpPr>
        <p:sp>
          <p:nvSpPr>
            <p:cNvPr id="5" name="TextBox 4">
              <a:extLst>
                <a:ext uri="{FF2B5EF4-FFF2-40B4-BE49-F238E27FC236}">
                  <a16:creationId xmlns:a16="http://schemas.microsoft.com/office/drawing/2014/main" id="{C875356F-C390-2973-70F9-AC6FDAE79792}"/>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014B6545-AC85-D494-3E80-B9812C25837F}"/>
                </a:ext>
              </a:extLst>
            </p:cNvPr>
            <p:cNvSpPr txBox="1"/>
            <p:nvPr userDrawn="1"/>
          </p:nvSpPr>
          <p:spPr>
            <a:xfrm>
              <a:off x="695949" y="5556541"/>
              <a:ext cx="157094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102" r="34101" b="38406"/>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grpSp>
        <p:nvGrpSpPr>
          <p:cNvPr id="4" name="Group 3">
            <a:extLst>
              <a:ext uri="{FF2B5EF4-FFF2-40B4-BE49-F238E27FC236}">
                <a16:creationId xmlns:a16="http://schemas.microsoft.com/office/drawing/2014/main" id="{03C25E91-7CCC-4470-F5FB-04CF790411F0}"/>
              </a:ext>
            </a:extLst>
          </p:cNvPr>
          <p:cNvGrpSpPr/>
          <p:nvPr userDrawn="1"/>
        </p:nvGrpSpPr>
        <p:grpSpPr>
          <a:xfrm>
            <a:off x="419100" y="6146333"/>
            <a:ext cx="1651093" cy="566943"/>
            <a:chOff x="695949" y="5451263"/>
            <a:chExt cx="1651093" cy="566943"/>
          </a:xfrm>
        </p:grpSpPr>
        <p:sp>
          <p:nvSpPr>
            <p:cNvPr id="5" name="TextBox 4">
              <a:extLst>
                <a:ext uri="{FF2B5EF4-FFF2-40B4-BE49-F238E27FC236}">
                  <a16:creationId xmlns:a16="http://schemas.microsoft.com/office/drawing/2014/main" id="{FE82860D-EFA2-53AC-5897-22998D0B51C9}"/>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0F62252B-6ED8-36F4-3959-E558BC3B1129}"/>
                </a:ext>
              </a:extLst>
            </p:cNvPr>
            <p:cNvSpPr txBox="1"/>
            <p:nvPr userDrawn="1"/>
          </p:nvSpPr>
          <p:spPr>
            <a:xfrm>
              <a:off x="695949" y="5556541"/>
              <a:ext cx="165109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User Groups</a:t>
              </a:r>
            </a:p>
          </p:txBody>
        </p:sp>
      </p:gr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grpSp>
        <p:nvGrpSpPr>
          <p:cNvPr id="4" name="Group 3">
            <a:extLst>
              <a:ext uri="{FF2B5EF4-FFF2-40B4-BE49-F238E27FC236}">
                <a16:creationId xmlns:a16="http://schemas.microsoft.com/office/drawing/2014/main" id="{698F3EB3-01CD-406E-EFC7-D896D24C27B8}"/>
              </a:ext>
            </a:extLst>
          </p:cNvPr>
          <p:cNvGrpSpPr/>
          <p:nvPr userDrawn="1"/>
        </p:nvGrpSpPr>
        <p:grpSpPr>
          <a:xfrm>
            <a:off x="419100" y="6146333"/>
            <a:ext cx="1651093" cy="566943"/>
            <a:chOff x="695949" y="5451263"/>
            <a:chExt cx="1651093" cy="566943"/>
          </a:xfrm>
        </p:grpSpPr>
        <p:sp>
          <p:nvSpPr>
            <p:cNvPr id="5" name="TextBox 4">
              <a:extLst>
                <a:ext uri="{FF2B5EF4-FFF2-40B4-BE49-F238E27FC236}">
                  <a16:creationId xmlns:a16="http://schemas.microsoft.com/office/drawing/2014/main" id="{F54284EA-7DA8-39E9-AE1E-69E9B4C63A53}"/>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6" name="TextBox 5">
              <a:extLst>
                <a:ext uri="{FF2B5EF4-FFF2-40B4-BE49-F238E27FC236}">
                  <a16:creationId xmlns:a16="http://schemas.microsoft.com/office/drawing/2014/main" id="{379BA89F-2822-3C21-4A57-A3EB5685E9BB}"/>
                </a:ext>
              </a:extLst>
            </p:cNvPr>
            <p:cNvSpPr txBox="1"/>
            <p:nvPr userDrawn="1"/>
          </p:nvSpPr>
          <p:spPr>
            <a:xfrm>
              <a:off x="695949" y="5556541"/>
              <a:ext cx="165109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User Groups</a:t>
              </a:r>
            </a:p>
          </p:txBody>
        </p:sp>
      </p:grpSp>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5/13/24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a:xfrm>
            <a:off x="8929200" y="6289500"/>
            <a:ext cx="2743200" cy="365125"/>
          </a:xfrm>
          <a:prstGeom prst="rect">
            <a:avLst/>
          </a:prstGeom>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1463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ith Ar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3EDC1-F0BF-7E2E-2587-922F208A2D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3937" cy="690372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a:xfrm>
            <a:off x="838200" y="7092396"/>
            <a:ext cx="2743200" cy="365125"/>
          </a:xfrm>
        </p:spPr>
        <p:txBody>
          <a:bodyPr/>
          <a:lstStyle/>
          <a:p>
            <a:fld id="{D3F67125-4423-B043-A078-9D7E1DD2586D}" type="datetime1">
              <a:rPr lang="en-US" smtClean="0"/>
              <a:t>5/13/24</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a:xfrm>
            <a:off x="4038600" y="7092396"/>
            <a:ext cx="4114800" cy="365125"/>
          </a:xfrm>
        </p:spPr>
        <p:txBody>
          <a:bodyPr/>
          <a:lstStyle/>
          <a:p>
            <a:endParaRPr lang="en-US"/>
          </a:p>
        </p:txBody>
      </p:sp>
      <p:sp>
        <p:nvSpPr>
          <p:cNvPr id="10" name="Title 1">
            <a:extLst>
              <a:ext uri="{FF2B5EF4-FFF2-40B4-BE49-F238E27FC236}">
                <a16:creationId xmlns:a16="http://schemas.microsoft.com/office/drawing/2014/main" id="{E80666E7-EABC-B64A-97A3-0764C18B3FB8}"/>
              </a:ext>
            </a:extLst>
          </p:cNvPr>
          <p:cNvSpPr>
            <a:spLocks noGrp="1"/>
          </p:cNvSpPr>
          <p:nvPr>
            <p:ph type="title" hasCustomPrompt="1"/>
          </p:nvPr>
        </p:nvSpPr>
        <p:spPr>
          <a:xfrm>
            <a:off x="609600" y="914401"/>
            <a:ext cx="4857549" cy="1928190"/>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51291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a:prstGeom prst="rect">
            <a:avLst/>
          </a:prstGeo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a:prstGeom prst="rect">
            <a:avLst/>
          </a:prstGeo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pic>
        <p:nvPicPr>
          <p:cNvPr id="6" name="Picture 5">
            <a:extLst>
              <a:ext uri="{FF2B5EF4-FFF2-40B4-BE49-F238E27FC236}">
                <a16:creationId xmlns:a16="http://schemas.microsoft.com/office/drawing/2014/main" id="{9C047462-1231-445A-AA93-50CAC05059CD}"/>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2" name="Rectangle 1">
            <a:extLst>
              <a:ext uri="{FF2B5EF4-FFF2-40B4-BE49-F238E27FC236}">
                <a16:creationId xmlns:a16="http://schemas.microsoft.com/office/drawing/2014/main" id="{AFC41DDA-0F3C-9893-5304-909536D2EF7B}"/>
              </a:ext>
            </a:extLst>
          </p:cNvPr>
          <p:cNvSpPr/>
          <p:nvPr userDrawn="1"/>
        </p:nvSpPr>
        <p:spPr>
          <a:xfrm>
            <a:off x="0" y="0"/>
            <a:ext cx="80304" cy="6858000"/>
          </a:xfrm>
          <a:prstGeom prst="rect">
            <a:avLst/>
          </a:prstGeom>
          <a:gradFill flip="none" rotWithShape="1">
            <a:gsLst>
              <a:gs pos="0">
                <a:srgbClr val="FF28EF"/>
              </a:gs>
              <a:gs pos="100000">
                <a:srgbClr val="F66C0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3191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grpSp>
        <p:nvGrpSpPr>
          <p:cNvPr id="13" name="Group 12">
            <a:extLst>
              <a:ext uri="{FF2B5EF4-FFF2-40B4-BE49-F238E27FC236}">
                <a16:creationId xmlns:a16="http://schemas.microsoft.com/office/drawing/2014/main" id="{39CCF204-999C-5C2A-88A8-6463AB9D82E7}"/>
              </a:ext>
            </a:extLst>
          </p:cNvPr>
          <p:cNvGrpSpPr/>
          <p:nvPr userDrawn="1"/>
        </p:nvGrpSpPr>
        <p:grpSpPr>
          <a:xfrm>
            <a:off x="419100" y="6146333"/>
            <a:ext cx="1570943" cy="566943"/>
            <a:chOff x="695949" y="5451263"/>
            <a:chExt cx="1570943" cy="566943"/>
          </a:xfrm>
        </p:grpSpPr>
        <p:sp>
          <p:nvSpPr>
            <p:cNvPr id="14" name="TextBox 13">
              <a:extLst>
                <a:ext uri="{FF2B5EF4-FFF2-40B4-BE49-F238E27FC236}">
                  <a16:creationId xmlns:a16="http://schemas.microsoft.com/office/drawing/2014/main" id="{1BCE3055-B9EE-39A3-BC0C-D0F901DE12E0}"/>
                </a:ext>
              </a:extLst>
            </p:cNvPr>
            <p:cNvSpPr txBox="1"/>
            <p:nvPr userDrawn="1"/>
          </p:nvSpPr>
          <p:spPr>
            <a:xfrm>
              <a:off x="722113" y="5451263"/>
              <a:ext cx="493725" cy="270843"/>
            </a:xfrm>
            <a:prstGeom prst="rect">
              <a:avLst/>
            </a:prstGeom>
            <a:noFill/>
          </p:spPr>
          <p:txBody>
            <a:bodyPr wrap="square" lIns="0" rIns="0" rtlCol="0">
              <a:spAutoFit/>
            </a:bodyPr>
            <a:lstStyle/>
            <a:p>
              <a:pPr algn="l"/>
              <a:r>
                <a:rPr lang="en-US" sz="1000" b="0" spc="-40" baseline="0" dirty="0">
                  <a:solidFill>
                    <a:srgbClr val="252F3E"/>
                  </a:solidFill>
                </a:rPr>
                <a:t>AWS</a:t>
              </a:r>
            </a:p>
          </p:txBody>
        </p:sp>
        <p:sp>
          <p:nvSpPr>
            <p:cNvPr id="15" name="TextBox 14">
              <a:extLst>
                <a:ext uri="{FF2B5EF4-FFF2-40B4-BE49-F238E27FC236}">
                  <a16:creationId xmlns:a16="http://schemas.microsoft.com/office/drawing/2014/main" id="{96F472E1-D984-F275-8A68-E2CF5D822A4F}"/>
                </a:ext>
              </a:extLst>
            </p:cNvPr>
            <p:cNvSpPr txBox="1"/>
            <p:nvPr userDrawn="1"/>
          </p:nvSpPr>
          <p:spPr>
            <a:xfrm>
              <a:off x="695949" y="5556541"/>
              <a:ext cx="1570943" cy="461665"/>
            </a:xfrm>
            <a:prstGeom prst="rect">
              <a:avLst/>
            </a:prstGeom>
            <a:noFill/>
          </p:spPr>
          <p:txBody>
            <a:bodyPr wrap="none" lIns="0" rIns="0" rtlCol="0">
              <a:spAutoFit/>
            </a:bodyPr>
            <a:lstStyle/>
            <a:p>
              <a:pPr algn="l"/>
              <a:r>
                <a:rPr lang="en-US" sz="2400" b="0" i="0" dirty="0">
                  <a:solidFill>
                    <a:srgbClr val="252F3E"/>
                  </a:solidFill>
                  <a:latin typeface="Amazon Ember Light" panose="020B0403020204020204" pitchFamily="34" charset="0"/>
                  <a:ea typeface="Amazon Ember Light" panose="020B0403020204020204" pitchFamily="34" charset="0"/>
                  <a:cs typeface="Amazon Ember Light" panose="020B0403020204020204" pitchFamily="34" charset="0"/>
                </a:rPr>
                <a:t>Community</a:t>
              </a:r>
            </a:p>
          </p:txBody>
        </p:sp>
      </p:grpSp>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817" r:id="rId2"/>
    <p:sldLayoutId id="2147483665" r:id="rId3"/>
    <p:sldLayoutId id="2147483691" r:id="rId4"/>
    <p:sldLayoutId id="2147483718" r:id="rId5"/>
    <p:sldLayoutId id="2147483669" r:id="rId6"/>
    <p:sldLayoutId id="2147483666" r:id="rId7"/>
    <p:sldLayoutId id="2147483670" r:id="rId8"/>
    <p:sldLayoutId id="2147483672" r:id="rId9"/>
    <p:sldLayoutId id="2147483668" r:id="rId10"/>
    <p:sldLayoutId id="2147483673" r:id="rId11"/>
    <p:sldLayoutId id="2147483674" r:id="rId12"/>
    <p:sldLayoutId id="2147483732" r:id="rId13"/>
    <p:sldLayoutId id="2147483685" r:id="rId14"/>
    <p:sldLayoutId id="2147483686" r:id="rId15"/>
    <p:sldLayoutId id="2147483710" r:id="rId16"/>
    <p:sldLayoutId id="2147483671" r:id="rId17"/>
    <p:sldLayoutId id="2147483723" r:id="rId18"/>
    <p:sldLayoutId id="2147483720" r:id="rId19"/>
    <p:sldLayoutId id="2147483719" r:id="rId20"/>
    <p:sldLayoutId id="2147483721" r:id="rId21"/>
    <p:sldLayoutId id="2147483702" r:id="rId22"/>
    <p:sldLayoutId id="2147483733" r:id="rId23"/>
    <p:sldLayoutId id="2147483939" r:id="rId24"/>
    <p:sldLayoutId id="2147483683" r:id="rId25"/>
    <p:sldLayoutId id="2147483677" r:id="rId26"/>
    <p:sldLayoutId id="2147483684" r:id="rId27"/>
    <p:sldLayoutId id="2147483701" r:id="rId28"/>
    <p:sldLayoutId id="2147483676" r:id="rId29"/>
    <p:sldLayoutId id="2147483678" r:id="rId30"/>
    <p:sldLayoutId id="2147483675" r:id="rId31"/>
    <p:sldLayoutId id="2147483700" r:id="rId32"/>
    <p:sldLayoutId id="2147483693" r:id="rId33"/>
    <p:sldLayoutId id="2147483725" r:id="rId34"/>
    <p:sldLayoutId id="2147483724" r:id="rId35"/>
    <p:sldLayoutId id="2147483699" r:id="rId36"/>
    <p:sldLayoutId id="2147483708" r:id="rId37"/>
    <p:sldLayoutId id="2147483707" r:id="rId38"/>
    <p:sldLayoutId id="2147483709" r:id="rId39"/>
    <p:sldLayoutId id="2147483712" r:id="rId40"/>
    <p:sldLayoutId id="2147483726" r:id="rId41"/>
    <p:sldLayoutId id="2147483692" r:id="rId42"/>
    <p:sldLayoutId id="2147483695" r:id="rId43"/>
    <p:sldLayoutId id="2147483696" r:id="rId44"/>
    <p:sldLayoutId id="2147483697" r:id="rId45"/>
    <p:sldLayoutId id="2147483704" r:id="rId46"/>
    <p:sldLayoutId id="2147483703" r:id="rId47"/>
    <p:sldLayoutId id="2147483694" r:id="rId48"/>
    <p:sldLayoutId id="2147483729" r:id="rId49"/>
    <p:sldLayoutId id="2147483728" r:id="rId50"/>
    <p:sldLayoutId id="2147483722" r:id="rId51"/>
    <p:sldLayoutId id="2147483730" r:id="rId52"/>
    <p:sldLayoutId id="2147483731" r:id="rId53"/>
    <p:sldLayoutId id="2147483681" r:id="rId54"/>
    <p:sldLayoutId id="2147483727" r:id="rId55"/>
    <p:sldLayoutId id="2147483705" r:id="rId56"/>
    <p:sldLayoutId id="2147483819" r:id="rId57"/>
    <p:sldLayoutId id="2147483820" r:id="rId58"/>
    <p:sldLayoutId id="2147483821" r:id="rId59"/>
    <p:sldLayoutId id="2147483687" r:id="rId60"/>
    <p:sldLayoutId id="2147483690" r:id="rId61"/>
    <p:sldLayoutId id="2147483941" r:id="rId62"/>
    <p:sldLayoutId id="2147483943" r:id="rId63"/>
    <p:sldLayoutId id="214748394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9.xml"/><Relationship Id="rId1" Type="http://schemas.openxmlformats.org/officeDocument/2006/relationships/slideLayout" Target="../slideLayouts/slideLayout62.xml"/></Relationships>
</file>

<file path=ppt/slides/_rels/slide10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0.xml"/><Relationship Id="rId1" Type="http://schemas.openxmlformats.org/officeDocument/2006/relationships/slideLayout" Target="../slideLayouts/slideLayout6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1.xml"/><Relationship Id="rId1" Type="http://schemas.openxmlformats.org/officeDocument/2006/relationships/slideLayout" Target="../slideLayouts/slideLayout6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2.xml"/><Relationship Id="rId1" Type="http://schemas.openxmlformats.org/officeDocument/2006/relationships/slideLayout" Target="../slideLayouts/slideLayout62.xml"/></Relationships>
</file>

<file path=ppt/slides/_rels/slide1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3.xml"/><Relationship Id="rId1" Type="http://schemas.openxmlformats.org/officeDocument/2006/relationships/slideLayout" Target="../slideLayouts/slideLayout6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7.xml"/></Relationships>
</file>

<file path=ppt/slides/_rels/slide10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5.xml"/><Relationship Id="rId1" Type="http://schemas.openxmlformats.org/officeDocument/2006/relationships/slideLayout" Target="../slideLayouts/slideLayout62.xml"/></Relationships>
</file>

<file path=ppt/slides/_rels/slide10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6.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7.xml"/><Relationship Id="rId1" Type="http://schemas.openxmlformats.org/officeDocument/2006/relationships/slideLayout" Target="../slideLayouts/slideLayout62.xml"/></Relationships>
</file>

<file path=ppt/slides/_rels/slide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8.xml"/><Relationship Id="rId1" Type="http://schemas.openxmlformats.org/officeDocument/2006/relationships/slideLayout" Target="../slideLayouts/slideLayout62.xml"/></Relationships>
</file>

<file path=ppt/slides/_rels/slide1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9.xml"/><Relationship Id="rId1" Type="http://schemas.openxmlformats.org/officeDocument/2006/relationships/slideLayout" Target="../slideLayouts/slideLayout62.xml"/></Relationships>
</file>

<file path=ppt/slides/_rels/slide1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0.xml"/><Relationship Id="rId1" Type="http://schemas.openxmlformats.org/officeDocument/2006/relationships/slideLayout" Target="../slideLayouts/slideLayout6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1.xml"/><Relationship Id="rId1" Type="http://schemas.openxmlformats.org/officeDocument/2006/relationships/slideLayout" Target="../slideLayouts/slideLayout6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2.xml"/><Relationship Id="rId1" Type="http://schemas.openxmlformats.org/officeDocument/2006/relationships/slideLayout" Target="../slideLayouts/slideLayout62.xml"/><Relationship Id="rId4" Type="http://schemas.openxmlformats.org/officeDocument/2006/relationships/image" Target="../media/image1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3.xml"/><Relationship Id="rId1" Type="http://schemas.openxmlformats.org/officeDocument/2006/relationships/slideLayout" Target="../slideLayouts/slideLayout62.xml"/><Relationship Id="rId4" Type="http://schemas.openxmlformats.org/officeDocument/2006/relationships/image" Target="../media/image141.png"/></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4.xml"/><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3.png"/><Relationship Id="rId4" Type="http://schemas.openxmlformats.org/officeDocument/2006/relationships/notesSlide" Target="../notesSlides/notesSlide1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6.xml"/><Relationship Id="rId1" Type="http://schemas.openxmlformats.org/officeDocument/2006/relationships/slideLayout" Target="../slideLayouts/slideLayout6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7.xml"/><Relationship Id="rId1" Type="http://schemas.openxmlformats.org/officeDocument/2006/relationships/slideLayout" Target="../slideLayouts/slideLayout62.xml"/><Relationship Id="rId4" Type="http://schemas.openxmlformats.org/officeDocument/2006/relationships/image" Target="../media/image145.png"/></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8.xml"/><Relationship Id="rId1" Type="http://schemas.openxmlformats.org/officeDocument/2006/relationships/slideLayout" Target="../slideLayouts/slideLayout62.xml"/><Relationship Id="rId5" Type="http://schemas.openxmlformats.org/officeDocument/2006/relationships/image" Target="../media/image148.png"/><Relationship Id="rId4" Type="http://schemas.openxmlformats.org/officeDocument/2006/relationships/image" Target="../media/image147.png"/></Relationships>
</file>

<file path=ppt/slides/_rels/slide1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9.xml"/><Relationship Id="rId1" Type="http://schemas.openxmlformats.org/officeDocument/2006/relationships/slideLayout" Target="../slideLayouts/slideLayout62.xml"/></Relationships>
</file>

<file path=ppt/slides/_rels/slide1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0.xml"/><Relationship Id="rId1" Type="http://schemas.openxmlformats.org/officeDocument/2006/relationships/slideLayout" Target="../slideLayouts/slideLayout62.xml"/></Relationships>
</file>

<file path=ppt/slides/_rels/slide1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1.xml"/><Relationship Id="rId1" Type="http://schemas.openxmlformats.org/officeDocument/2006/relationships/slideLayout" Target="../slideLayouts/slideLayout62.xml"/></Relationships>
</file>

<file path=ppt/slides/_rels/slide1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2.xml"/><Relationship Id="rId1" Type="http://schemas.openxmlformats.org/officeDocument/2006/relationships/slideLayout" Target="../slideLayouts/slideLayout62.xml"/></Relationships>
</file>

<file path=ppt/slides/_rels/slide1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3.xml"/><Relationship Id="rId1" Type="http://schemas.openxmlformats.org/officeDocument/2006/relationships/slideLayout" Target="../slideLayouts/slideLayout6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5.xml"/><Relationship Id="rId1" Type="http://schemas.openxmlformats.org/officeDocument/2006/relationships/slideLayout" Target="../slideLayouts/slideLayout6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6.xml"/><Relationship Id="rId1" Type="http://schemas.openxmlformats.org/officeDocument/2006/relationships/slideLayout" Target="../slideLayouts/slideLayout6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62.xml"/><Relationship Id="rId1" Type="http://schemas.openxmlformats.org/officeDocument/2006/relationships/video" Target="https://www.youtube.com/embed/Iytai0RxTPI?feature=oembed" TargetMode="External"/><Relationship Id="rId4" Type="http://schemas.openxmlformats.org/officeDocument/2006/relationships/image" Target="../media/image153.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62.xml"/><Relationship Id="rId1" Type="http://schemas.openxmlformats.org/officeDocument/2006/relationships/video" Target="https://www.youtube.com/embed/28aHLjFDQu0?feature=oembed" TargetMode="External"/><Relationship Id="rId4" Type="http://schemas.openxmlformats.org/officeDocument/2006/relationships/image" Target="../media/image154.jpeg"/></Relationships>
</file>

<file path=ppt/slides/_rels/slide13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9.xml"/><Relationship Id="rId1" Type="http://schemas.openxmlformats.org/officeDocument/2006/relationships/slideLayout" Target="../slideLayouts/slideLayout6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30.xml"/><Relationship Id="rId1" Type="http://schemas.openxmlformats.org/officeDocument/2006/relationships/slideLayout" Target="../slideLayouts/slideLayout6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1.xml"/><Relationship Id="rId1" Type="http://schemas.openxmlformats.org/officeDocument/2006/relationships/slideLayout" Target="../slideLayouts/slideLayout62.xml"/><Relationship Id="rId4" Type="http://schemas.openxmlformats.org/officeDocument/2006/relationships/image" Target="../media/image158.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36.xml"/><Relationship Id="rId1" Type="http://schemas.openxmlformats.org/officeDocument/2006/relationships/slideLayout" Target="../slideLayouts/slideLayout6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38.xml"/><Relationship Id="rId1" Type="http://schemas.openxmlformats.org/officeDocument/2006/relationships/slideLayout" Target="../slideLayouts/slideLayout62.xml"/><Relationship Id="rId4" Type="http://schemas.openxmlformats.org/officeDocument/2006/relationships/image" Target="../media/image161.png"/></Relationships>
</file>

<file path=ppt/slides/_rels/slide14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6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6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2.xml"/><Relationship Id="rId1" Type="http://schemas.openxmlformats.org/officeDocument/2006/relationships/video" Target="https://www.youtube.com/embed/o9WRrZr8NHo?feature=oembed" TargetMode="Externa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6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6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6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6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6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2.xml"/><Relationship Id="rId1" Type="http://schemas.openxmlformats.org/officeDocument/2006/relationships/video" Target="https://www.youtube.com/embed/_BL1z2rc4Hw?feature=oembed" TargetMode="Externa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2.xml"/><Relationship Id="rId1" Type="http://schemas.openxmlformats.org/officeDocument/2006/relationships/video" Target="https://www.youtube.com/embed/OJ_Zm-9lY8k?feature=oembed" TargetMode="Externa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2.xml"/><Relationship Id="rId1" Type="http://schemas.openxmlformats.org/officeDocument/2006/relationships/video" Target="https://www.youtube.com/embed/kXKu7SZJWkc?feature=oembed" TargetMode="Externa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2.xml"/><Relationship Id="rId1" Type="http://schemas.openxmlformats.org/officeDocument/2006/relationships/video" Target="https://www.youtube.com/embed/1mmADZD9XSI?feature=oembed" TargetMode="Externa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2.xml"/><Relationship Id="rId1" Type="http://schemas.openxmlformats.org/officeDocument/2006/relationships/video" Target="https://www.youtube.com/embed/lCiqLJePVpU?feature=oembed" TargetMode="External"/><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2.xml"/><Relationship Id="rId1" Type="http://schemas.openxmlformats.org/officeDocument/2006/relationships/video" Target="https://www.youtube.com/embed/RaO8qH3DyZ0?feature=oembed" TargetMode="External"/><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2.xml"/><Relationship Id="rId1" Type="http://schemas.openxmlformats.org/officeDocument/2006/relationships/video" Target="https://www.youtube.com/embed/Aledq0NUg88?feature=oembed" TargetMode="Externa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2.xml"/><Relationship Id="rId1" Type="http://schemas.openxmlformats.org/officeDocument/2006/relationships/video" Target="https://www.youtube.com/embed/0vlTcDrUHIM?feature=oembed" TargetMode="Externa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2.xml"/><Relationship Id="rId1" Type="http://schemas.openxmlformats.org/officeDocument/2006/relationships/video" Target="https://www.youtube.com/embed/GQQ98NAant0?feature=oembed" TargetMode="External"/><Relationship Id="rId4" Type="http://schemas.openxmlformats.org/officeDocument/2006/relationships/image" Target="../media/image48.jpe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62.xml"/><Relationship Id="rId5" Type="http://schemas.openxmlformats.org/officeDocument/2006/relationships/image" Target="../media/image51.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6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6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62.xml"/><Relationship Id="rId5" Type="http://schemas.openxmlformats.org/officeDocument/2006/relationships/image" Target="../media/image6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6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62.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62.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62.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62.xml"/><Relationship Id="rId5" Type="http://schemas.openxmlformats.org/officeDocument/2006/relationships/image" Target="../media/image76.png"/><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7.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2.xml"/><Relationship Id="rId1" Type="http://schemas.openxmlformats.org/officeDocument/2006/relationships/slideLayout" Target="../slideLayouts/slideLayout6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2.xml"/><Relationship Id="rId1" Type="http://schemas.openxmlformats.org/officeDocument/2006/relationships/video" Target="https://www.youtube.com/embed/iDV0uSA-BdA?feature=oembed" TargetMode="External"/><Relationship Id="rId4" Type="http://schemas.openxmlformats.org/officeDocument/2006/relationships/image" Target="../media/image78.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2.xml"/><Relationship Id="rId1" Type="http://schemas.openxmlformats.org/officeDocument/2006/relationships/video" Target="https://www.youtube.com/embed/AO5ShbfcayE?feature=oembed" TargetMode="External"/><Relationship Id="rId4" Type="http://schemas.openxmlformats.org/officeDocument/2006/relationships/image" Target="../media/image78.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2.xml"/><Relationship Id="rId1" Type="http://schemas.openxmlformats.org/officeDocument/2006/relationships/video" Target="https://www.youtube.com/embed/nUu0E4ulmXI?feature=oembed" TargetMode="External"/><Relationship Id="rId4" Type="http://schemas.openxmlformats.org/officeDocument/2006/relationships/image" Target="../media/image78.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62.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62.xml"/><Relationship Id="rId5" Type="http://schemas.openxmlformats.org/officeDocument/2006/relationships/image" Target="../media/image83.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2.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62.xml"/><Relationship Id="rId5" Type="http://schemas.openxmlformats.org/officeDocument/2006/relationships/image" Target="../media/image90.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62.xml"/><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62.xml"/><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4.xml"/><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6.xml"/><Relationship Id="rId1" Type="http://schemas.openxmlformats.org/officeDocument/2006/relationships/slideLayout" Target="../slideLayouts/slideLayout62.xml"/><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7.xml"/><Relationship Id="rId1" Type="http://schemas.openxmlformats.org/officeDocument/2006/relationships/slideLayout" Target="../slideLayouts/slideLayout62.xml"/><Relationship Id="rId4" Type="http://schemas.openxmlformats.org/officeDocument/2006/relationships/image" Target="../media/image99.png"/></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62.xml"/><Relationship Id="rId5" Type="http://schemas.openxmlformats.org/officeDocument/2006/relationships/image" Target="../media/image102.png"/><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62.xml"/><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62.xml"/><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1.xml"/><Relationship Id="rId1" Type="http://schemas.openxmlformats.org/officeDocument/2006/relationships/slideLayout" Target="../slideLayouts/slideLayout62.xml"/><Relationship Id="rId4" Type="http://schemas.openxmlformats.org/officeDocument/2006/relationships/image" Target="../media/image109.png"/></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6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3.xml"/><Relationship Id="rId1" Type="http://schemas.openxmlformats.org/officeDocument/2006/relationships/slideLayout" Target="../slideLayouts/slideLayout62.xml"/><Relationship Id="rId5" Type="http://schemas.openxmlformats.org/officeDocument/2006/relationships/image" Target="../media/image116.png"/><Relationship Id="rId4" Type="http://schemas.openxmlformats.org/officeDocument/2006/relationships/image" Target="../media/image115.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4.xml"/><Relationship Id="rId1" Type="http://schemas.openxmlformats.org/officeDocument/2006/relationships/slideLayout" Target="../slideLayouts/slideLayout62.xml"/><Relationship Id="rId5" Type="http://schemas.openxmlformats.org/officeDocument/2006/relationships/image" Target="../media/image119.png"/><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62.xml"/><Relationship Id="rId5" Type="http://schemas.openxmlformats.org/officeDocument/2006/relationships/image" Target="../media/image122.png"/><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6.xml"/><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7.xml"/><Relationship Id="rId1" Type="http://schemas.openxmlformats.org/officeDocument/2006/relationships/slideLayout" Target="../slideLayouts/slideLayout62.xml"/><Relationship Id="rId5" Type="http://schemas.openxmlformats.org/officeDocument/2006/relationships/image" Target="../media/image126.png"/><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8.xml"/><Relationship Id="rId1" Type="http://schemas.openxmlformats.org/officeDocument/2006/relationships/slideLayout" Target="../slideLayouts/slideLayout62.xml"/><Relationship Id="rId4" Type="http://schemas.openxmlformats.org/officeDocument/2006/relationships/image" Target="../media/image128.png"/></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9.xml"/><Relationship Id="rId1" Type="http://schemas.openxmlformats.org/officeDocument/2006/relationships/slideLayout" Target="../slideLayouts/slideLayout62.xml"/><Relationship Id="rId5" Type="http://schemas.openxmlformats.org/officeDocument/2006/relationships/image" Target="../media/image130.png"/><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0.xml"/><Relationship Id="rId1" Type="http://schemas.openxmlformats.org/officeDocument/2006/relationships/slideLayout" Target="../slideLayouts/slideLayout62.xml"/><Relationship Id="rId4" Type="http://schemas.openxmlformats.org/officeDocument/2006/relationships/image" Target="../media/image132.png"/></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1.xml"/><Relationship Id="rId1" Type="http://schemas.openxmlformats.org/officeDocument/2006/relationships/slideLayout" Target="../slideLayouts/slideLayout62.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2.xml"/><Relationship Id="rId1" Type="http://schemas.openxmlformats.org/officeDocument/2006/relationships/slideLayout" Target="../slideLayouts/slideLayout62.xml"/><Relationship Id="rId5" Type="http://schemas.openxmlformats.org/officeDocument/2006/relationships/image" Target="../media/image136.png"/><Relationship Id="rId4" Type="http://schemas.openxmlformats.org/officeDocument/2006/relationships/image" Target="../media/image13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3.xml"/></Relationships>
</file>

<file path=ppt/slides/_rels/slide9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5.xml"/><Relationship Id="rId1" Type="http://schemas.openxmlformats.org/officeDocument/2006/relationships/slideLayout" Target="../slideLayouts/slideLayout62.xml"/></Relationships>
</file>

<file path=ppt/slides/_rels/slide9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6.xml"/><Relationship Id="rId1" Type="http://schemas.openxmlformats.org/officeDocument/2006/relationships/slideLayout" Target="../slideLayouts/slideLayout62.xml"/></Relationships>
</file>

<file path=ppt/slides/_rels/slide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7.xml"/><Relationship Id="rId1" Type="http://schemas.openxmlformats.org/officeDocument/2006/relationships/slideLayout" Target="../slideLayouts/slideLayout6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8.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D209-54B3-B622-8C83-7F35CA4C322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9390F78-8588-15F8-A87F-73E3F98DD40A}"/>
              </a:ext>
            </a:extLst>
          </p:cNvPr>
          <p:cNvSpPr>
            <a:spLocks noGrp="1"/>
          </p:cNvSpPr>
          <p:nvPr>
            <p:ph type="sldNum" sz="quarter" idx="4"/>
          </p:nvPr>
        </p:nvSpPr>
        <p:spPr/>
        <p:txBody>
          <a:bodyPr/>
          <a:lstStyle/>
          <a:p>
            <a:fld id="{DC503246-BBCE-4F0A-BCDC-08FC4C52637D}" type="slidenum">
              <a:rPr lang="en-US" smtClean="0"/>
              <a:pPr/>
              <a:t>1</a:t>
            </a:fld>
            <a:endParaRPr lang="en-US"/>
          </a:p>
        </p:txBody>
      </p:sp>
      <p:sp>
        <p:nvSpPr>
          <p:cNvPr id="4" name="TextBox 3">
            <a:extLst>
              <a:ext uri="{FF2B5EF4-FFF2-40B4-BE49-F238E27FC236}">
                <a16:creationId xmlns:a16="http://schemas.microsoft.com/office/drawing/2014/main" id="{AAA0CF24-A347-5446-C426-F8D71DB6ED7B}"/>
              </a:ext>
            </a:extLst>
          </p:cNvPr>
          <p:cNvSpPr txBox="1"/>
          <p:nvPr/>
        </p:nvSpPr>
        <p:spPr>
          <a:xfrm>
            <a:off x="554095" y="472966"/>
            <a:ext cx="1918795" cy="369332"/>
          </a:xfrm>
          <a:prstGeom prst="rect">
            <a:avLst/>
          </a:prstGeom>
          <a:noFill/>
        </p:spPr>
        <p:txBody>
          <a:bodyPr wrap="none" lIns="0" rIns="0" rtlCol="0">
            <a:spAutoFit/>
          </a:bodyPr>
          <a:lstStyle/>
          <a:p>
            <a:pPr algn="ctr"/>
            <a:r>
              <a:rPr lang="en-US" dirty="0"/>
              <a:t>About this deck….</a:t>
            </a:r>
          </a:p>
        </p:txBody>
      </p:sp>
      <p:sp>
        <p:nvSpPr>
          <p:cNvPr id="5" name="TextBox 4">
            <a:extLst>
              <a:ext uri="{FF2B5EF4-FFF2-40B4-BE49-F238E27FC236}">
                <a16:creationId xmlns:a16="http://schemas.microsoft.com/office/drawing/2014/main" id="{4D524FA5-821B-5937-95E1-13138F7F17C2}"/>
              </a:ext>
            </a:extLst>
          </p:cNvPr>
          <p:cNvSpPr txBox="1"/>
          <p:nvPr/>
        </p:nvSpPr>
        <p:spPr>
          <a:xfrm>
            <a:off x="554095" y="839447"/>
            <a:ext cx="10447580" cy="769441"/>
          </a:xfrm>
          <a:prstGeom prst="rect">
            <a:avLst/>
          </a:prstGeom>
          <a:noFill/>
        </p:spPr>
        <p:txBody>
          <a:bodyPr wrap="square" lIns="0" rIns="0" rtlCol="0">
            <a:spAutoFit/>
          </a:bodyPr>
          <a:lstStyle/>
          <a:p>
            <a:r>
              <a:rPr lang="en-US" sz="4400" dirty="0"/>
              <a:t>Hello!</a:t>
            </a:r>
          </a:p>
        </p:txBody>
      </p:sp>
      <p:sp>
        <p:nvSpPr>
          <p:cNvPr id="6" name="TextBox 5">
            <a:extLst>
              <a:ext uri="{FF2B5EF4-FFF2-40B4-BE49-F238E27FC236}">
                <a16:creationId xmlns:a16="http://schemas.microsoft.com/office/drawing/2014/main" id="{86C21B70-E716-D5D5-F7AE-A466660DE50E}"/>
              </a:ext>
            </a:extLst>
          </p:cNvPr>
          <p:cNvSpPr txBox="1"/>
          <p:nvPr/>
        </p:nvSpPr>
        <p:spPr>
          <a:xfrm>
            <a:off x="554095" y="1606036"/>
            <a:ext cx="10447580" cy="646331"/>
          </a:xfrm>
          <a:prstGeom prst="rect">
            <a:avLst/>
          </a:prstGeom>
          <a:noFill/>
        </p:spPr>
        <p:txBody>
          <a:bodyPr wrap="square" lIns="0" rIns="0" rtlCol="0">
            <a:spAutoFit/>
          </a:bodyPr>
          <a:lstStyle/>
          <a:p>
            <a:r>
              <a:rPr lang="en-US" dirty="0">
                <a:solidFill>
                  <a:schemeClr val="tx1">
                    <a:lumMod val="50000"/>
                    <a:lumOff val="50000"/>
                  </a:schemeClr>
                </a:solidFill>
              </a:rPr>
              <a:t>This deck is provided along with a collection of resources to help you host a generative AI themed event that will inform, educate and delight. </a:t>
            </a:r>
          </a:p>
        </p:txBody>
      </p:sp>
      <p:sp>
        <p:nvSpPr>
          <p:cNvPr id="7" name="TextBox 6">
            <a:extLst>
              <a:ext uri="{FF2B5EF4-FFF2-40B4-BE49-F238E27FC236}">
                <a16:creationId xmlns:a16="http://schemas.microsoft.com/office/drawing/2014/main" id="{9BF6BD1D-2655-482D-CF92-1C980D2BFB86}"/>
              </a:ext>
            </a:extLst>
          </p:cNvPr>
          <p:cNvSpPr txBox="1"/>
          <p:nvPr/>
        </p:nvSpPr>
        <p:spPr>
          <a:xfrm>
            <a:off x="567564" y="2535604"/>
            <a:ext cx="10447580" cy="1661993"/>
          </a:xfrm>
          <a:prstGeom prst="rect">
            <a:avLst/>
          </a:prstGeom>
          <a:noFill/>
        </p:spPr>
        <p:txBody>
          <a:bodyPr wrap="square" lIns="0" rIns="0" rtlCol="0">
            <a:spAutoFit/>
          </a:bodyPr>
          <a:lstStyle/>
          <a:p>
            <a:r>
              <a:rPr lang="en-US" dirty="0"/>
              <a:t>Synopsis: </a:t>
            </a:r>
          </a:p>
          <a:p>
            <a:r>
              <a:rPr lang="en-US" sz="1200" dirty="0"/>
              <a:t>This presentation </a:t>
            </a:r>
            <a:r>
              <a:rPr lang="en-US" sz="1200" b="1" dirty="0"/>
              <a:t>sizeable and very customizable deck </a:t>
            </a:r>
            <a:r>
              <a:rPr lang="en-US" sz="1200" dirty="0"/>
              <a:t>explores how generative AI tools like Amazon Q Developer can revolutionize the software development lifecycle by assisting developers at every stage - from requirements gathering and design, to coding, testing, deployment, and maintenance. Through live demos showcasing Amazon Q's capabilities, attendees will see how these AI-powered tools can dramatically increase developer productivity by providing intelligent suggestions, automatically generating boilerplate code, fixing bugs, improving code quality, and simplifying complex tasks. The session highlights the paradigm shift generative AI brings to development workflows, enabling developers to focus more on innovation by offloading tedious, repetitive work to AI assistants. Developers will learn best practices for leveraging these cutting-edge tools effectively to unlock new levels of speed and creativity in their software projects.</a:t>
            </a:r>
            <a:endParaRPr lang="en-US" sz="1100" dirty="0"/>
          </a:p>
        </p:txBody>
      </p:sp>
      <p:sp>
        <p:nvSpPr>
          <p:cNvPr id="9" name="TextBox 8">
            <a:extLst>
              <a:ext uri="{FF2B5EF4-FFF2-40B4-BE49-F238E27FC236}">
                <a16:creationId xmlns:a16="http://schemas.microsoft.com/office/drawing/2014/main" id="{B0A8F884-AA3A-BAA1-C359-19A29D7A8FE5}"/>
              </a:ext>
            </a:extLst>
          </p:cNvPr>
          <p:cNvSpPr txBox="1"/>
          <p:nvPr/>
        </p:nvSpPr>
        <p:spPr>
          <a:xfrm>
            <a:off x="491035" y="4565670"/>
            <a:ext cx="6195848" cy="1200329"/>
          </a:xfrm>
          <a:prstGeom prst="rect">
            <a:avLst/>
          </a:prstGeom>
          <a:noFill/>
        </p:spPr>
        <p:txBody>
          <a:bodyPr wrap="square">
            <a:spAutoFit/>
          </a:bodyPr>
          <a:lstStyle/>
          <a:p>
            <a:r>
              <a:rPr lang="en-US" dirty="0"/>
              <a:t>Level: 100-300</a:t>
            </a:r>
          </a:p>
          <a:p>
            <a:endParaRPr lang="en-US" dirty="0"/>
          </a:p>
          <a:p>
            <a:r>
              <a:rPr lang="en-US" sz="1800" i="1" dirty="0"/>
              <a:t>(*The level can be adjusted by the presenter to meet the needs of the audience.)  </a:t>
            </a:r>
          </a:p>
        </p:txBody>
      </p:sp>
    </p:spTree>
    <p:extLst>
      <p:ext uri="{BB962C8B-B14F-4D97-AF65-F5344CB8AC3E}">
        <p14:creationId xmlns:p14="http://schemas.microsoft.com/office/powerpoint/2010/main" val="11877828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79C58FFB-1AC7-95B8-85C1-FC3CCCB0CC76}"/>
              </a:ext>
            </a:extLst>
          </p:cNvPr>
          <p:cNvCxnSpPr/>
          <p:nvPr/>
        </p:nvCxnSpPr>
        <p:spPr>
          <a:xfrm flipV="1">
            <a:off x="1869440" y="1188720"/>
            <a:ext cx="7874000" cy="402336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615C9CB-B908-8C53-C30D-12A1F21813A7}"/>
              </a:ext>
            </a:extLst>
          </p:cNvPr>
          <p:cNvCxnSpPr>
            <a:cxnSpLocks/>
          </p:cNvCxnSpPr>
          <p:nvPr/>
        </p:nvCxnSpPr>
        <p:spPr>
          <a:xfrm>
            <a:off x="1494692" y="5257800"/>
            <a:ext cx="905021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639F0F5-BBE4-9ABD-D829-CD17E93E13D4}"/>
              </a:ext>
            </a:extLst>
          </p:cNvPr>
          <p:cNvCxnSpPr>
            <a:cxnSpLocks/>
          </p:cNvCxnSpPr>
          <p:nvPr/>
        </p:nvCxnSpPr>
        <p:spPr>
          <a:xfrm flipV="1">
            <a:off x="1647092" y="1351280"/>
            <a:ext cx="0" cy="405892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542E70-94BE-BC8C-96EC-F74E77CCED57}"/>
              </a:ext>
            </a:extLst>
          </p:cNvPr>
          <p:cNvSpPr txBox="1"/>
          <p:nvPr/>
        </p:nvSpPr>
        <p:spPr>
          <a:xfrm>
            <a:off x="2696029" y="3955952"/>
            <a:ext cx="1859280" cy="646331"/>
          </a:xfrm>
          <a:prstGeom prst="rect">
            <a:avLst/>
          </a:prstGeom>
          <a:solidFill>
            <a:schemeClr val="bg1">
              <a:alpha val="62939"/>
            </a:schemeClr>
          </a:solidFill>
        </p:spPr>
        <p:txBody>
          <a:bodyPr wrap="square" lIns="0" rIns="0" rtlCol="0">
            <a:spAutoFit/>
          </a:bodyPr>
          <a:lstStyle/>
          <a:p>
            <a:pPr algn="ctr"/>
            <a:r>
              <a:rPr lang="en-GB" dirty="0"/>
              <a:t>Autocompletion Tools</a:t>
            </a:r>
          </a:p>
        </p:txBody>
      </p:sp>
      <p:sp>
        <p:nvSpPr>
          <p:cNvPr id="9" name="TextBox 8">
            <a:extLst>
              <a:ext uri="{FF2B5EF4-FFF2-40B4-BE49-F238E27FC236}">
                <a16:creationId xmlns:a16="http://schemas.microsoft.com/office/drawing/2014/main" id="{9912B425-27A7-D93C-9072-848AD9C3F6B2}"/>
              </a:ext>
            </a:extLst>
          </p:cNvPr>
          <p:cNvSpPr txBox="1"/>
          <p:nvPr/>
        </p:nvSpPr>
        <p:spPr>
          <a:xfrm>
            <a:off x="3910149" y="3424059"/>
            <a:ext cx="1859280" cy="369332"/>
          </a:xfrm>
          <a:prstGeom prst="rect">
            <a:avLst/>
          </a:prstGeom>
          <a:solidFill>
            <a:schemeClr val="bg1">
              <a:alpha val="62939"/>
            </a:schemeClr>
          </a:solidFill>
        </p:spPr>
        <p:txBody>
          <a:bodyPr wrap="square" lIns="0" rIns="0" rtlCol="0">
            <a:spAutoFit/>
          </a:bodyPr>
          <a:lstStyle/>
          <a:p>
            <a:pPr algn="ctr"/>
            <a:r>
              <a:rPr lang="en-GB" dirty="0" err="1"/>
              <a:t>Intellisense</a:t>
            </a:r>
            <a:endParaRPr lang="en-GB" dirty="0"/>
          </a:p>
        </p:txBody>
      </p:sp>
      <p:sp>
        <p:nvSpPr>
          <p:cNvPr id="10" name="TextBox 9">
            <a:extLst>
              <a:ext uri="{FF2B5EF4-FFF2-40B4-BE49-F238E27FC236}">
                <a16:creationId xmlns:a16="http://schemas.microsoft.com/office/drawing/2014/main" id="{F6E64EFF-F631-9C70-09C5-EA1B52E8AC00}"/>
              </a:ext>
            </a:extLst>
          </p:cNvPr>
          <p:cNvSpPr txBox="1"/>
          <p:nvPr/>
        </p:nvSpPr>
        <p:spPr>
          <a:xfrm>
            <a:off x="7395029" y="1701850"/>
            <a:ext cx="1859280" cy="369332"/>
          </a:xfrm>
          <a:prstGeom prst="rect">
            <a:avLst/>
          </a:prstGeom>
          <a:solidFill>
            <a:schemeClr val="bg1">
              <a:alpha val="62939"/>
            </a:schemeClr>
          </a:solidFill>
        </p:spPr>
        <p:txBody>
          <a:bodyPr wrap="square" lIns="0" rIns="0" rtlCol="0">
            <a:spAutoFit/>
          </a:bodyPr>
          <a:lstStyle/>
          <a:p>
            <a:pPr algn="ctr"/>
            <a:r>
              <a:rPr lang="en-GB" dirty="0"/>
              <a:t>Low Code</a:t>
            </a:r>
          </a:p>
        </p:txBody>
      </p:sp>
      <p:sp>
        <p:nvSpPr>
          <p:cNvPr id="14" name="TextBox 13">
            <a:extLst>
              <a:ext uri="{FF2B5EF4-FFF2-40B4-BE49-F238E27FC236}">
                <a16:creationId xmlns:a16="http://schemas.microsoft.com/office/drawing/2014/main" id="{A7730AB2-F0AB-27C6-6A3A-E2BF0ECDD708}"/>
              </a:ext>
            </a:extLst>
          </p:cNvPr>
          <p:cNvSpPr txBox="1"/>
          <p:nvPr/>
        </p:nvSpPr>
        <p:spPr>
          <a:xfrm>
            <a:off x="5070203" y="2809534"/>
            <a:ext cx="1859280" cy="369332"/>
          </a:xfrm>
          <a:prstGeom prst="rect">
            <a:avLst/>
          </a:prstGeom>
          <a:solidFill>
            <a:schemeClr val="bg1">
              <a:alpha val="62939"/>
            </a:schemeClr>
          </a:solidFill>
        </p:spPr>
        <p:txBody>
          <a:bodyPr wrap="square" lIns="0" rIns="0" rtlCol="0">
            <a:spAutoFit/>
          </a:bodyPr>
          <a:lstStyle/>
          <a:p>
            <a:pPr algn="ctr"/>
            <a:r>
              <a:rPr lang="en-GB" dirty="0"/>
              <a:t>Frameworks</a:t>
            </a:r>
          </a:p>
        </p:txBody>
      </p:sp>
      <p:sp>
        <p:nvSpPr>
          <p:cNvPr id="15" name="TextBox 14">
            <a:extLst>
              <a:ext uri="{FF2B5EF4-FFF2-40B4-BE49-F238E27FC236}">
                <a16:creationId xmlns:a16="http://schemas.microsoft.com/office/drawing/2014/main" id="{4CADF9DB-C4B2-D37E-1076-39E05CC81542}"/>
              </a:ext>
            </a:extLst>
          </p:cNvPr>
          <p:cNvSpPr txBox="1"/>
          <p:nvPr/>
        </p:nvSpPr>
        <p:spPr>
          <a:xfrm>
            <a:off x="5045529" y="3133160"/>
            <a:ext cx="1859280" cy="276999"/>
          </a:xfrm>
          <a:prstGeom prst="rect">
            <a:avLst/>
          </a:prstGeom>
          <a:solidFill>
            <a:schemeClr val="bg1">
              <a:alpha val="62939"/>
            </a:schemeClr>
          </a:solidFill>
        </p:spPr>
        <p:txBody>
          <a:bodyPr wrap="square" lIns="0" rIns="0" rtlCol="0">
            <a:spAutoFit/>
          </a:bodyPr>
          <a:lstStyle/>
          <a:p>
            <a:pPr algn="ctr"/>
            <a:r>
              <a:rPr lang="en-GB" sz="1200" dirty="0"/>
              <a:t>(code generation)</a:t>
            </a:r>
          </a:p>
        </p:txBody>
      </p:sp>
      <p:sp>
        <p:nvSpPr>
          <p:cNvPr id="16" name="TextBox 15">
            <a:extLst>
              <a:ext uri="{FF2B5EF4-FFF2-40B4-BE49-F238E27FC236}">
                <a16:creationId xmlns:a16="http://schemas.microsoft.com/office/drawing/2014/main" id="{9C6A444C-1504-C107-0B89-5EE85A9B232D}"/>
              </a:ext>
            </a:extLst>
          </p:cNvPr>
          <p:cNvSpPr txBox="1"/>
          <p:nvPr/>
        </p:nvSpPr>
        <p:spPr>
          <a:xfrm>
            <a:off x="6323344" y="2158107"/>
            <a:ext cx="1859280" cy="584775"/>
          </a:xfrm>
          <a:prstGeom prst="rect">
            <a:avLst/>
          </a:prstGeom>
          <a:solidFill>
            <a:schemeClr val="bg1">
              <a:alpha val="62939"/>
            </a:schemeClr>
          </a:solidFill>
        </p:spPr>
        <p:txBody>
          <a:bodyPr wrap="square" lIns="0" rIns="0" rtlCol="0">
            <a:spAutoFit/>
          </a:bodyPr>
          <a:lstStyle/>
          <a:p>
            <a:pPr algn="ctr"/>
            <a:r>
              <a:rPr lang="en-GB" sz="1600" dirty="0"/>
              <a:t>Domain Specific Languages</a:t>
            </a:r>
          </a:p>
        </p:txBody>
      </p:sp>
      <p:sp>
        <p:nvSpPr>
          <p:cNvPr id="2" name="TextBox 1">
            <a:extLst>
              <a:ext uri="{FF2B5EF4-FFF2-40B4-BE49-F238E27FC236}">
                <a16:creationId xmlns:a16="http://schemas.microsoft.com/office/drawing/2014/main" id="{79164BDC-8FF3-BF27-9AE6-E5D6E68E99ED}"/>
              </a:ext>
            </a:extLst>
          </p:cNvPr>
          <p:cNvSpPr txBox="1"/>
          <p:nvPr/>
        </p:nvSpPr>
        <p:spPr>
          <a:xfrm>
            <a:off x="1526262" y="4704591"/>
            <a:ext cx="1859280" cy="369332"/>
          </a:xfrm>
          <a:prstGeom prst="rect">
            <a:avLst/>
          </a:prstGeom>
          <a:solidFill>
            <a:schemeClr val="bg1">
              <a:alpha val="62939"/>
            </a:schemeClr>
          </a:solidFill>
        </p:spPr>
        <p:txBody>
          <a:bodyPr wrap="square" lIns="0" rIns="0" rtlCol="0">
            <a:spAutoFit/>
          </a:bodyPr>
          <a:lstStyle/>
          <a:p>
            <a:pPr algn="ctr"/>
            <a:r>
              <a:rPr lang="en-GB" dirty="0"/>
              <a:t>IDE</a:t>
            </a:r>
          </a:p>
        </p:txBody>
      </p:sp>
      <p:sp>
        <p:nvSpPr>
          <p:cNvPr id="6" name="TextBox 5">
            <a:extLst>
              <a:ext uri="{FF2B5EF4-FFF2-40B4-BE49-F238E27FC236}">
                <a16:creationId xmlns:a16="http://schemas.microsoft.com/office/drawing/2014/main" id="{A3A29E48-31B5-3595-936D-52B995CDBC0F}"/>
              </a:ext>
            </a:extLst>
          </p:cNvPr>
          <p:cNvSpPr txBox="1"/>
          <p:nvPr/>
        </p:nvSpPr>
        <p:spPr>
          <a:xfrm rot="16200000">
            <a:off x="88625" y="2936092"/>
            <a:ext cx="1965282" cy="369332"/>
          </a:xfrm>
          <a:prstGeom prst="rect">
            <a:avLst/>
          </a:prstGeom>
          <a:noFill/>
        </p:spPr>
        <p:txBody>
          <a:bodyPr wrap="none" lIns="0" rIns="0" rtlCol="0">
            <a:spAutoFit/>
          </a:bodyPr>
          <a:lstStyle/>
          <a:p>
            <a:pPr algn="l"/>
            <a:r>
              <a:rPr lang="en-US" dirty="0">
                <a:solidFill>
                  <a:schemeClr val="accent1"/>
                </a:solidFill>
              </a:rPr>
              <a:t>Developer Velocity</a:t>
            </a:r>
          </a:p>
        </p:txBody>
      </p:sp>
      <p:sp>
        <p:nvSpPr>
          <p:cNvPr id="11" name="TextBox 10">
            <a:extLst>
              <a:ext uri="{FF2B5EF4-FFF2-40B4-BE49-F238E27FC236}">
                <a16:creationId xmlns:a16="http://schemas.microsoft.com/office/drawing/2014/main" id="{7A5E2F87-2ACE-C3FB-289D-2D35C2AA9A9A}"/>
              </a:ext>
            </a:extLst>
          </p:cNvPr>
          <p:cNvSpPr txBox="1"/>
          <p:nvPr/>
        </p:nvSpPr>
        <p:spPr>
          <a:xfrm>
            <a:off x="5469068" y="5539605"/>
            <a:ext cx="2587247" cy="369332"/>
          </a:xfrm>
          <a:prstGeom prst="rect">
            <a:avLst/>
          </a:prstGeom>
          <a:noFill/>
        </p:spPr>
        <p:txBody>
          <a:bodyPr wrap="none" lIns="0" rIns="0" rtlCol="0">
            <a:spAutoFit/>
          </a:bodyPr>
          <a:lstStyle/>
          <a:p>
            <a:pPr algn="l"/>
            <a:r>
              <a:rPr lang="en-US" dirty="0">
                <a:solidFill>
                  <a:schemeClr val="accent1"/>
                </a:solidFill>
              </a:rPr>
              <a:t>Sophistication of tooling</a:t>
            </a:r>
          </a:p>
        </p:txBody>
      </p:sp>
    </p:spTree>
    <p:extLst>
      <p:ext uri="{BB962C8B-B14F-4D97-AF65-F5344CB8AC3E}">
        <p14:creationId xmlns:p14="http://schemas.microsoft.com/office/powerpoint/2010/main" val="373321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5030373"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7153422"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095712" y="66765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5774523" y="782989"/>
            <a:ext cx="1498178" cy="369332"/>
          </a:xfrm>
          <a:prstGeom prst="rect">
            <a:avLst/>
          </a:prstGeom>
          <a:noFill/>
        </p:spPr>
        <p:txBody>
          <a:bodyPr wrap="square" lIns="0" rIns="0" rtlCol="0">
            <a:spAutoFit/>
          </a:bodyPr>
          <a:lstStyle/>
          <a:p>
            <a:pPr algn="l"/>
            <a:r>
              <a:rPr lang="en-US" dirty="0">
                <a:latin typeface="+mj-lt"/>
              </a:rPr>
              <a:t>Design</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6" descr="an icon that shows fixing bugs in software, using three colours, in pixel art. Image 3 of 4">
            <a:extLst>
              <a:ext uri="{FF2B5EF4-FFF2-40B4-BE49-F238E27FC236}">
                <a16:creationId xmlns:a16="http://schemas.microsoft.com/office/drawing/2014/main" id="{3FD966B9-0F8B-FD19-0DFA-44FD83909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18" y="1716257"/>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01E01E24-ED44-1513-06D1-5527524AA33B}"/>
              </a:ext>
            </a:extLst>
          </p:cNvPr>
          <p:cNvSpPr txBox="1"/>
          <p:nvPr/>
        </p:nvSpPr>
        <p:spPr>
          <a:xfrm>
            <a:off x="1654503" y="4202723"/>
            <a:ext cx="1005083" cy="369332"/>
          </a:xfrm>
          <a:prstGeom prst="rect">
            <a:avLst/>
          </a:prstGeom>
          <a:noFill/>
        </p:spPr>
        <p:txBody>
          <a:bodyPr wrap="none" lIns="0" rIns="0" rtlCol="0">
            <a:spAutoFit/>
          </a:bodyPr>
          <a:lstStyle/>
          <a:p>
            <a:pPr algn="l"/>
            <a:r>
              <a:rPr lang="en-US" dirty="0"/>
              <a:t>Fix things</a:t>
            </a:r>
          </a:p>
        </p:txBody>
      </p:sp>
    </p:spTree>
    <p:extLst>
      <p:ext uri="{BB962C8B-B14F-4D97-AF65-F5344CB8AC3E}">
        <p14:creationId xmlns:p14="http://schemas.microsoft.com/office/powerpoint/2010/main" val="260947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5962200"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095712" y="66765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6706350" y="782989"/>
            <a:ext cx="1498178" cy="369332"/>
          </a:xfrm>
          <a:prstGeom prst="rect">
            <a:avLst/>
          </a:prstGeom>
          <a:noFill/>
        </p:spPr>
        <p:txBody>
          <a:bodyPr wrap="square" lIns="0" rIns="0" rtlCol="0">
            <a:spAutoFit/>
          </a:bodyPr>
          <a:lstStyle/>
          <a:p>
            <a:pPr algn="l"/>
            <a:r>
              <a:rPr lang="en-US" dirty="0">
                <a:latin typeface="+mj-lt"/>
              </a:rPr>
              <a:t>Develop</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6" descr="an icon that shows fixing bugs in software, using three colours, in pixel art. Image 3 of 4">
            <a:extLst>
              <a:ext uri="{FF2B5EF4-FFF2-40B4-BE49-F238E27FC236}">
                <a16:creationId xmlns:a16="http://schemas.microsoft.com/office/drawing/2014/main" id="{E8E19FFA-EF82-964B-2A2A-4D20C4055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18" y="1716257"/>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089BC714-DDE3-48EA-CF7F-8402CC37BD3D}"/>
              </a:ext>
            </a:extLst>
          </p:cNvPr>
          <p:cNvSpPr txBox="1"/>
          <p:nvPr/>
        </p:nvSpPr>
        <p:spPr>
          <a:xfrm>
            <a:off x="1654503" y="4202723"/>
            <a:ext cx="1005083" cy="369332"/>
          </a:xfrm>
          <a:prstGeom prst="rect">
            <a:avLst/>
          </a:prstGeom>
          <a:noFill/>
        </p:spPr>
        <p:txBody>
          <a:bodyPr wrap="none" lIns="0" rIns="0" rtlCol="0">
            <a:spAutoFit/>
          </a:bodyPr>
          <a:lstStyle/>
          <a:p>
            <a:pPr algn="l"/>
            <a:r>
              <a:rPr lang="en-US" dirty="0"/>
              <a:t>Fix things</a:t>
            </a:r>
          </a:p>
        </p:txBody>
      </p:sp>
    </p:spTree>
    <p:extLst>
      <p:ext uri="{BB962C8B-B14F-4D97-AF65-F5344CB8AC3E}">
        <p14:creationId xmlns:p14="http://schemas.microsoft.com/office/powerpoint/2010/main" val="344925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6908682"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7817691" y="782989"/>
            <a:ext cx="1498178" cy="369332"/>
          </a:xfrm>
          <a:prstGeom prst="rect">
            <a:avLst/>
          </a:prstGeom>
          <a:noFill/>
        </p:spPr>
        <p:txBody>
          <a:bodyPr wrap="square" lIns="0" rIns="0" rtlCol="0">
            <a:spAutoFit/>
          </a:bodyPr>
          <a:lstStyle/>
          <a:p>
            <a:pPr algn="l"/>
            <a:r>
              <a:rPr lang="en-US" dirty="0">
                <a:latin typeface="+mj-lt"/>
              </a:rPr>
              <a:t>Test</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6" descr="an icon that shows fixing bugs in software, using three colours, in pixel art. Image 3 of 4">
            <a:extLst>
              <a:ext uri="{FF2B5EF4-FFF2-40B4-BE49-F238E27FC236}">
                <a16:creationId xmlns:a16="http://schemas.microsoft.com/office/drawing/2014/main" id="{F7960F10-C27D-489A-9E07-9F96CAE27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18" y="1716257"/>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C6889E98-DE1B-360E-6828-0A5C25F03032}"/>
              </a:ext>
            </a:extLst>
          </p:cNvPr>
          <p:cNvSpPr txBox="1"/>
          <p:nvPr/>
        </p:nvSpPr>
        <p:spPr>
          <a:xfrm>
            <a:off x="1654503" y="4202723"/>
            <a:ext cx="1005083" cy="369332"/>
          </a:xfrm>
          <a:prstGeom prst="rect">
            <a:avLst/>
          </a:prstGeom>
          <a:noFill/>
        </p:spPr>
        <p:txBody>
          <a:bodyPr wrap="none" lIns="0" rIns="0" rtlCol="0">
            <a:spAutoFit/>
          </a:bodyPr>
          <a:lstStyle/>
          <a:p>
            <a:pPr algn="l"/>
            <a:r>
              <a:rPr lang="en-US" dirty="0"/>
              <a:t>Fix things</a:t>
            </a:r>
          </a:p>
        </p:txBody>
      </p:sp>
    </p:spTree>
    <p:extLst>
      <p:ext uri="{BB962C8B-B14F-4D97-AF65-F5344CB8AC3E}">
        <p14:creationId xmlns:p14="http://schemas.microsoft.com/office/powerpoint/2010/main" val="219438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7869736"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6905414"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8495903" y="782989"/>
            <a:ext cx="1498178" cy="369332"/>
          </a:xfrm>
          <a:prstGeom prst="rect">
            <a:avLst/>
          </a:prstGeom>
          <a:noFill/>
        </p:spPr>
        <p:txBody>
          <a:bodyPr wrap="square" lIns="0" rIns="0" rtlCol="0">
            <a:spAutoFit/>
          </a:bodyPr>
          <a:lstStyle/>
          <a:p>
            <a:pPr algn="l"/>
            <a:r>
              <a:rPr lang="en-US" dirty="0">
                <a:latin typeface="+mj-lt"/>
              </a:rPr>
              <a:t>Deploy</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6" descr="an icon that shows fixing bugs in software, using three colours, in pixel art. Image 3 of 4">
            <a:extLst>
              <a:ext uri="{FF2B5EF4-FFF2-40B4-BE49-F238E27FC236}">
                <a16:creationId xmlns:a16="http://schemas.microsoft.com/office/drawing/2014/main" id="{98C48DD0-0509-C739-1615-236277F16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18" y="1716257"/>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FC592D3D-268E-93CA-B8DE-D6E4967AC230}"/>
              </a:ext>
            </a:extLst>
          </p:cNvPr>
          <p:cNvSpPr txBox="1"/>
          <p:nvPr/>
        </p:nvSpPr>
        <p:spPr>
          <a:xfrm>
            <a:off x="1654503" y="4202723"/>
            <a:ext cx="1005083" cy="369332"/>
          </a:xfrm>
          <a:prstGeom prst="rect">
            <a:avLst/>
          </a:prstGeom>
          <a:noFill/>
        </p:spPr>
        <p:txBody>
          <a:bodyPr wrap="none" lIns="0" rIns="0" rtlCol="0">
            <a:spAutoFit/>
          </a:bodyPr>
          <a:lstStyle/>
          <a:p>
            <a:pPr algn="l"/>
            <a:r>
              <a:rPr lang="en-US" dirty="0"/>
              <a:t>Fix things</a:t>
            </a:r>
          </a:p>
        </p:txBody>
      </p:sp>
    </p:spTree>
    <p:extLst>
      <p:ext uri="{BB962C8B-B14F-4D97-AF65-F5344CB8AC3E}">
        <p14:creationId xmlns:p14="http://schemas.microsoft.com/office/powerpoint/2010/main" val="348629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8818640"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8288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3037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7292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6920404"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7871156"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9414827" y="782989"/>
            <a:ext cx="1498178" cy="369332"/>
          </a:xfrm>
          <a:prstGeom prst="rect">
            <a:avLst/>
          </a:prstGeom>
          <a:noFill/>
        </p:spPr>
        <p:txBody>
          <a:bodyPr wrap="square" lIns="0" rIns="0" rtlCol="0">
            <a:spAutoFit/>
          </a:bodyPr>
          <a:lstStyle/>
          <a:p>
            <a:pPr algn="l"/>
            <a:r>
              <a:rPr lang="en-US" dirty="0">
                <a:latin typeface="+mj-lt"/>
              </a:rPr>
              <a:t>Maintain</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6" descr="an icon that shows fixing bugs in software, using three colours, in pixel art. Image 3 of 4">
            <a:extLst>
              <a:ext uri="{FF2B5EF4-FFF2-40B4-BE49-F238E27FC236}">
                <a16:creationId xmlns:a16="http://schemas.microsoft.com/office/drawing/2014/main" id="{84D18079-E80C-0453-B317-C3DA2A359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18" y="1716257"/>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8D773DA6-6D22-CAA1-3A25-31737B89CC64}"/>
              </a:ext>
            </a:extLst>
          </p:cNvPr>
          <p:cNvSpPr txBox="1"/>
          <p:nvPr/>
        </p:nvSpPr>
        <p:spPr>
          <a:xfrm>
            <a:off x="1654503" y="4202723"/>
            <a:ext cx="1005083" cy="369332"/>
          </a:xfrm>
          <a:prstGeom prst="rect">
            <a:avLst/>
          </a:prstGeom>
          <a:noFill/>
        </p:spPr>
        <p:txBody>
          <a:bodyPr wrap="none" lIns="0" rIns="0" rtlCol="0">
            <a:spAutoFit/>
          </a:bodyPr>
          <a:lstStyle/>
          <a:p>
            <a:pPr algn="l"/>
            <a:r>
              <a:rPr lang="en-US" dirty="0"/>
              <a:t>Fix things</a:t>
            </a:r>
          </a:p>
        </p:txBody>
      </p:sp>
    </p:spTree>
    <p:extLst>
      <p:ext uri="{BB962C8B-B14F-4D97-AF65-F5344CB8AC3E}">
        <p14:creationId xmlns:p14="http://schemas.microsoft.com/office/powerpoint/2010/main" val="252715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35523-D10E-46AF-C5F7-E0E604A178AE}"/>
              </a:ext>
            </a:extLst>
          </p:cNvPr>
          <p:cNvSpPr txBox="1">
            <a:spLocks/>
          </p:cNvSpPr>
          <p:nvPr/>
        </p:nvSpPr>
        <p:spPr>
          <a:xfrm>
            <a:off x="2968283" y="2718036"/>
            <a:ext cx="6255434" cy="1421928"/>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dirty="0"/>
              <a:t>Demo</a:t>
            </a:r>
          </a:p>
        </p:txBody>
      </p:sp>
    </p:spTree>
    <p:extLst>
      <p:ext uri="{BB962C8B-B14F-4D97-AF65-F5344CB8AC3E}">
        <p14:creationId xmlns:p14="http://schemas.microsoft.com/office/powerpoint/2010/main" val="167280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411038-3715-E3EB-0B62-0419E7F48AC2}"/>
              </a:ext>
            </a:extLst>
          </p:cNvPr>
          <p:cNvSpPr>
            <a:spLocks noGrp="1"/>
          </p:cNvSpPr>
          <p:nvPr>
            <p:ph type="sldNum" sz="quarter" idx="4"/>
          </p:nvPr>
        </p:nvSpPr>
        <p:spPr/>
        <p:txBody>
          <a:bodyPr/>
          <a:lstStyle/>
          <a:p>
            <a:fld id="{DC503246-BBCE-4F0A-BCDC-08FC4C52637D}" type="slidenum">
              <a:rPr lang="en-US" smtClean="0"/>
              <a:pPr/>
              <a:t>106</a:t>
            </a:fld>
            <a:endParaRPr lang="en-US"/>
          </a:p>
        </p:txBody>
      </p:sp>
      <p:sp>
        <p:nvSpPr>
          <p:cNvPr id="5" name="Title 2">
            <a:extLst>
              <a:ext uri="{FF2B5EF4-FFF2-40B4-BE49-F238E27FC236}">
                <a16:creationId xmlns:a16="http://schemas.microsoft.com/office/drawing/2014/main" id="{4F700D50-E296-425B-345E-D3220F20E0D0}"/>
              </a:ext>
            </a:extLst>
          </p:cNvPr>
          <p:cNvSpPr txBox="1">
            <a:spLocks/>
          </p:cNvSpPr>
          <p:nvPr/>
        </p:nvSpPr>
        <p:spPr>
          <a:xfrm>
            <a:off x="609600" y="914401"/>
            <a:ext cx="5831840" cy="1421928"/>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b="1" kern="1200" spc="0" baseline="0">
                <a:solidFill>
                  <a:schemeClr val="tx1"/>
                </a:solidFill>
                <a:latin typeface="+mj-lt"/>
                <a:ea typeface="+mj-ea"/>
                <a:cs typeface="+mj-cs"/>
              </a:defRPr>
            </a:lvl1pPr>
          </a:lstStyle>
          <a:p>
            <a:r>
              <a:rPr lang="en-US" dirty="0"/>
              <a:t>Updating, Upgrading, and making changes to my applications</a:t>
            </a:r>
          </a:p>
        </p:txBody>
      </p:sp>
    </p:spTree>
    <p:extLst>
      <p:ext uri="{BB962C8B-B14F-4D97-AF65-F5344CB8AC3E}">
        <p14:creationId xmlns:p14="http://schemas.microsoft.com/office/powerpoint/2010/main" val="248898338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411038-3715-E3EB-0B62-0419E7F48AC2}"/>
              </a:ext>
            </a:extLst>
          </p:cNvPr>
          <p:cNvSpPr>
            <a:spLocks noGrp="1"/>
          </p:cNvSpPr>
          <p:nvPr>
            <p:ph type="sldNum" sz="quarter" idx="4"/>
          </p:nvPr>
        </p:nvSpPr>
        <p:spPr/>
        <p:txBody>
          <a:bodyPr/>
          <a:lstStyle/>
          <a:p>
            <a:fld id="{DC503246-BBCE-4F0A-BCDC-08FC4C52637D}" type="slidenum">
              <a:rPr lang="en-US" smtClean="0"/>
              <a:pPr/>
              <a:t>107</a:t>
            </a:fld>
            <a:endParaRPr lang="en-US"/>
          </a:p>
        </p:txBody>
      </p:sp>
      <p:sp>
        <p:nvSpPr>
          <p:cNvPr id="2" name="Title 2">
            <a:extLst>
              <a:ext uri="{FF2B5EF4-FFF2-40B4-BE49-F238E27FC236}">
                <a16:creationId xmlns:a16="http://schemas.microsoft.com/office/drawing/2014/main" id="{59949555-FD2C-BAEF-F9E3-860144ACCD41}"/>
              </a:ext>
            </a:extLst>
          </p:cNvPr>
          <p:cNvSpPr>
            <a:spLocks noGrp="1"/>
          </p:cNvSpPr>
          <p:nvPr>
            <p:ph type="title"/>
          </p:nvPr>
        </p:nvSpPr>
        <p:spPr>
          <a:xfrm>
            <a:off x="609600" y="914401"/>
            <a:ext cx="4857549" cy="535531"/>
          </a:xfrm>
        </p:spPr>
        <p:txBody>
          <a:bodyPr/>
          <a:lstStyle/>
          <a:p>
            <a:r>
              <a:rPr lang="en-US" dirty="0"/>
              <a:t>Maintaining applications</a:t>
            </a:r>
          </a:p>
        </p:txBody>
      </p:sp>
    </p:spTree>
    <p:extLst>
      <p:ext uri="{BB962C8B-B14F-4D97-AF65-F5344CB8AC3E}">
        <p14:creationId xmlns:p14="http://schemas.microsoft.com/office/powerpoint/2010/main" val="93024831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FA3F009-1BFC-65B5-51BB-C8005DA1E252}"/>
              </a:ext>
            </a:extLst>
          </p:cNvPr>
          <p:cNvGrpSpPr/>
          <p:nvPr/>
        </p:nvGrpSpPr>
        <p:grpSpPr>
          <a:xfrm>
            <a:off x="4067899" y="665369"/>
            <a:ext cx="6888531" cy="5144588"/>
            <a:chOff x="4616539" y="721640"/>
            <a:chExt cx="6888531" cy="5144588"/>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4616539" y="726216"/>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6747793" y="728504"/>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7702062" y="72621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644352" y="723928"/>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596532" y="721640"/>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550801" y="72180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5229680" y="839259"/>
              <a:ext cx="1498178" cy="369332"/>
            </a:xfrm>
            <a:prstGeom prst="rect">
              <a:avLst/>
            </a:prstGeom>
            <a:noFill/>
          </p:spPr>
          <p:txBody>
            <a:bodyPr wrap="square" lIns="0" rIns="0" rtlCol="0">
              <a:spAutoFit/>
            </a:bodyPr>
            <a:lstStyle/>
            <a:p>
              <a:pPr algn="l"/>
              <a:r>
                <a:rPr lang="en-US" dirty="0">
                  <a:solidFill>
                    <a:schemeClr val="bg1"/>
                  </a:solidFill>
                  <a:latin typeface="+mj-lt"/>
                </a:rPr>
                <a:t>Analysis</a:t>
              </a:r>
            </a:p>
          </p:txBody>
        </p:sp>
        <p:sp>
          <p:nvSpPr>
            <p:cNvPr id="25" name="Rectangle 24">
              <a:extLst>
                <a:ext uri="{FF2B5EF4-FFF2-40B4-BE49-F238E27FC236}">
                  <a16:creationId xmlns:a16="http://schemas.microsoft.com/office/drawing/2014/main" id="{C087CB4A-F80A-CAF0-139F-9E5C55E6342A}"/>
                </a:ext>
              </a:extLst>
            </p:cNvPr>
            <p:cNvSpPr/>
            <p:nvPr/>
          </p:nvSpPr>
          <p:spPr>
            <a:xfrm>
              <a:off x="4616539" y="1319347"/>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pic>
        <p:nvPicPr>
          <p:cNvPr id="2" name="Picture 10" descr="an icon that shows someone being given some software, using three colours, in pixel art. Image 4 of 4">
            <a:extLst>
              <a:ext uri="{FF2B5EF4-FFF2-40B4-BE49-F238E27FC236}">
                <a16:creationId xmlns:a16="http://schemas.microsoft.com/office/drawing/2014/main" id="{40EFB348-2F1E-4758-3B42-1EFC6AA93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70" y="1814731"/>
            <a:ext cx="2131254" cy="21312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35F50F99-3DC4-F146-3E54-D7A3B002E08D}"/>
              </a:ext>
            </a:extLst>
          </p:cNvPr>
          <p:cNvSpPr txBox="1"/>
          <p:nvPr/>
        </p:nvSpPr>
        <p:spPr>
          <a:xfrm>
            <a:off x="1643911" y="4301197"/>
            <a:ext cx="1631857" cy="369332"/>
          </a:xfrm>
          <a:prstGeom prst="rect">
            <a:avLst/>
          </a:prstGeom>
          <a:noFill/>
        </p:spPr>
        <p:txBody>
          <a:bodyPr wrap="none" lIns="0" rIns="0" rtlCol="0">
            <a:spAutoFit/>
          </a:bodyPr>
          <a:lstStyle/>
          <a:p>
            <a:pPr algn="l"/>
            <a:r>
              <a:rPr lang="en-US" dirty="0"/>
              <a:t>Maintain things</a:t>
            </a:r>
          </a:p>
        </p:txBody>
      </p:sp>
    </p:spTree>
    <p:extLst>
      <p:ext uri="{BB962C8B-B14F-4D97-AF65-F5344CB8AC3E}">
        <p14:creationId xmlns:p14="http://schemas.microsoft.com/office/powerpoint/2010/main" val="102088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5030373"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7153422"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095712" y="66765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5774523" y="782989"/>
            <a:ext cx="1498178" cy="369332"/>
          </a:xfrm>
          <a:prstGeom prst="rect">
            <a:avLst/>
          </a:prstGeom>
          <a:noFill/>
        </p:spPr>
        <p:txBody>
          <a:bodyPr wrap="square" lIns="0" rIns="0" rtlCol="0">
            <a:spAutoFit/>
          </a:bodyPr>
          <a:lstStyle/>
          <a:p>
            <a:pPr algn="l"/>
            <a:r>
              <a:rPr lang="en-US" dirty="0">
                <a:solidFill>
                  <a:schemeClr val="bg1"/>
                </a:solidFill>
                <a:latin typeface="+mj-lt"/>
              </a:rPr>
              <a:t>Design</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10" descr="an icon that shows someone being given some software, using three colours, in pixel art. Image 4 of 4">
            <a:extLst>
              <a:ext uri="{FF2B5EF4-FFF2-40B4-BE49-F238E27FC236}">
                <a16:creationId xmlns:a16="http://schemas.microsoft.com/office/drawing/2014/main" id="{A43D7903-CF6F-5C3A-597F-E0D42EF42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70" y="1814731"/>
            <a:ext cx="2131254" cy="21312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474EBB8D-C564-5E44-C99C-B32E37C9F273}"/>
              </a:ext>
            </a:extLst>
          </p:cNvPr>
          <p:cNvSpPr txBox="1"/>
          <p:nvPr/>
        </p:nvSpPr>
        <p:spPr>
          <a:xfrm>
            <a:off x="1643911" y="4301197"/>
            <a:ext cx="1631857" cy="369332"/>
          </a:xfrm>
          <a:prstGeom prst="rect">
            <a:avLst/>
          </a:prstGeom>
          <a:noFill/>
        </p:spPr>
        <p:txBody>
          <a:bodyPr wrap="none" lIns="0" rIns="0" rtlCol="0">
            <a:spAutoFit/>
          </a:bodyPr>
          <a:lstStyle/>
          <a:p>
            <a:pPr algn="l"/>
            <a:r>
              <a:rPr lang="en-US" dirty="0"/>
              <a:t>Maintain things</a:t>
            </a:r>
          </a:p>
        </p:txBody>
      </p:sp>
    </p:spTree>
    <p:extLst>
      <p:ext uri="{BB962C8B-B14F-4D97-AF65-F5344CB8AC3E}">
        <p14:creationId xmlns:p14="http://schemas.microsoft.com/office/powerpoint/2010/main" val="365896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c 18">
            <a:extLst>
              <a:ext uri="{FF2B5EF4-FFF2-40B4-BE49-F238E27FC236}">
                <a16:creationId xmlns:a16="http://schemas.microsoft.com/office/drawing/2014/main" id="{E5EA6C42-E082-9080-1A62-2BB1C85206EB}"/>
              </a:ext>
            </a:extLst>
          </p:cNvPr>
          <p:cNvSpPr/>
          <p:nvPr/>
        </p:nvSpPr>
        <p:spPr>
          <a:xfrm rot="5400000">
            <a:off x="-2487021" y="-4884702"/>
            <a:ext cx="8608419" cy="11630865"/>
          </a:xfrm>
          <a:prstGeom prst="arc">
            <a:avLst>
              <a:gd name="adj1" fmla="val 16376567"/>
              <a:gd name="adj2" fmla="val 0"/>
            </a:avLst>
          </a:prstGeom>
          <a:ln w="19050" cap="rnd">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2615C9CB-B908-8C53-C30D-12A1F21813A7}"/>
              </a:ext>
            </a:extLst>
          </p:cNvPr>
          <p:cNvCxnSpPr>
            <a:cxnSpLocks/>
          </p:cNvCxnSpPr>
          <p:nvPr/>
        </p:nvCxnSpPr>
        <p:spPr>
          <a:xfrm>
            <a:off x="1494692" y="5257800"/>
            <a:ext cx="905021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639F0F5-BBE4-9ABD-D829-CD17E93E13D4}"/>
              </a:ext>
            </a:extLst>
          </p:cNvPr>
          <p:cNvCxnSpPr>
            <a:cxnSpLocks/>
          </p:cNvCxnSpPr>
          <p:nvPr/>
        </p:nvCxnSpPr>
        <p:spPr>
          <a:xfrm flipV="1">
            <a:off x="1647092" y="1351280"/>
            <a:ext cx="0" cy="405892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12B425-27A7-D93C-9072-848AD9C3F6B2}"/>
              </a:ext>
            </a:extLst>
          </p:cNvPr>
          <p:cNvSpPr txBox="1"/>
          <p:nvPr/>
        </p:nvSpPr>
        <p:spPr>
          <a:xfrm>
            <a:off x="4034199" y="4406193"/>
            <a:ext cx="1859280" cy="369332"/>
          </a:xfrm>
          <a:prstGeom prst="rect">
            <a:avLst/>
          </a:prstGeom>
          <a:solidFill>
            <a:schemeClr val="bg1">
              <a:alpha val="62939"/>
            </a:schemeClr>
          </a:solidFill>
        </p:spPr>
        <p:txBody>
          <a:bodyPr wrap="square" lIns="0" rIns="0" rtlCol="0">
            <a:spAutoFit/>
          </a:bodyPr>
          <a:lstStyle/>
          <a:p>
            <a:pPr algn="ctr"/>
            <a:r>
              <a:rPr lang="en-GB" dirty="0"/>
              <a:t>Search Engines</a:t>
            </a:r>
          </a:p>
        </p:txBody>
      </p:sp>
      <p:sp>
        <p:nvSpPr>
          <p:cNvPr id="14" name="TextBox 13">
            <a:extLst>
              <a:ext uri="{FF2B5EF4-FFF2-40B4-BE49-F238E27FC236}">
                <a16:creationId xmlns:a16="http://schemas.microsoft.com/office/drawing/2014/main" id="{A7730AB2-F0AB-27C6-6A3A-E2BF0ECDD708}"/>
              </a:ext>
            </a:extLst>
          </p:cNvPr>
          <p:cNvSpPr txBox="1"/>
          <p:nvPr/>
        </p:nvSpPr>
        <p:spPr>
          <a:xfrm>
            <a:off x="5610055" y="3300448"/>
            <a:ext cx="1859280" cy="646331"/>
          </a:xfrm>
          <a:prstGeom prst="rect">
            <a:avLst/>
          </a:prstGeom>
          <a:solidFill>
            <a:schemeClr val="bg1">
              <a:alpha val="62939"/>
            </a:schemeClr>
          </a:solidFill>
        </p:spPr>
        <p:txBody>
          <a:bodyPr wrap="square" lIns="0" rIns="0" rtlCol="0">
            <a:spAutoFit/>
          </a:bodyPr>
          <a:lstStyle/>
          <a:p>
            <a:pPr algn="ctr"/>
            <a:r>
              <a:rPr lang="en-GB" dirty="0"/>
              <a:t>Community knowledge bases</a:t>
            </a:r>
          </a:p>
        </p:txBody>
      </p:sp>
      <p:sp>
        <p:nvSpPr>
          <p:cNvPr id="2" name="TextBox 1">
            <a:extLst>
              <a:ext uri="{FF2B5EF4-FFF2-40B4-BE49-F238E27FC236}">
                <a16:creationId xmlns:a16="http://schemas.microsoft.com/office/drawing/2014/main" id="{79164BDC-8FF3-BF27-9AE6-E5D6E68E99ED}"/>
              </a:ext>
            </a:extLst>
          </p:cNvPr>
          <p:cNvSpPr txBox="1"/>
          <p:nvPr/>
        </p:nvSpPr>
        <p:spPr>
          <a:xfrm>
            <a:off x="1572346" y="4827210"/>
            <a:ext cx="1859280" cy="369332"/>
          </a:xfrm>
          <a:prstGeom prst="rect">
            <a:avLst/>
          </a:prstGeom>
          <a:solidFill>
            <a:schemeClr val="bg1">
              <a:alpha val="62939"/>
            </a:schemeClr>
          </a:solidFill>
        </p:spPr>
        <p:txBody>
          <a:bodyPr wrap="square" lIns="0" rIns="0" rtlCol="0">
            <a:spAutoFit/>
          </a:bodyPr>
          <a:lstStyle/>
          <a:p>
            <a:pPr algn="ctr"/>
            <a:r>
              <a:rPr lang="en-GB" dirty="0"/>
              <a:t>Pre-internet</a:t>
            </a:r>
          </a:p>
        </p:txBody>
      </p:sp>
      <p:sp>
        <p:nvSpPr>
          <p:cNvPr id="7" name="TextBox 6">
            <a:extLst>
              <a:ext uri="{FF2B5EF4-FFF2-40B4-BE49-F238E27FC236}">
                <a16:creationId xmlns:a16="http://schemas.microsoft.com/office/drawing/2014/main" id="{F871EE86-FEFE-DDB3-2BFA-4E320C24A081}"/>
              </a:ext>
            </a:extLst>
          </p:cNvPr>
          <p:cNvSpPr txBox="1"/>
          <p:nvPr/>
        </p:nvSpPr>
        <p:spPr>
          <a:xfrm>
            <a:off x="4963839" y="5420362"/>
            <a:ext cx="4018729" cy="369332"/>
          </a:xfrm>
          <a:prstGeom prst="rect">
            <a:avLst/>
          </a:prstGeom>
          <a:noFill/>
        </p:spPr>
        <p:txBody>
          <a:bodyPr wrap="none" lIns="0" rIns="0" rtlCol="0">
            <a:spAutoFit/>
          </a:bodyPr>
          <a:lstStyle/>
          <a:p>
            <a:pPr algn="l"/>
            <a:r>
              <a:rPr lang="en-US" dirty="0">
                <a:solidFill>
                  <a:schemeClr val="accent1"/>
                </a:solidFill>
              </a:rPr>
              <a:t>Supporting infrastructure and systems</a:t>
            </a:r>
          </a:p>
        </p:txBody>
      </p:sp>
      <p:sp>
        <p:nvSpPr>
          <p:cNvPr id="6" name="TextBox 5">
            <a:extLst>
              <a:ext uri="{FF2B5EF4-FFF2-40B4-BE49-F238E27FC236}">
                <a16:creationId xmlns:a16="http://schemas.microsoft.com/office/drawing/2014/main" id="{0C95C6F2-3FCC-E419-D880-0DA6A59100F5}"/>
              </a:ext>
            </a:extLst>
          </p:cNvPr>
          <p:cNvSpPr txBox="1"/>
          <p:nvPr/>
        </p:nvSpPr>
        <p:spPr>
          <a:xfrm rot="16200000">
            <a:off x="88625" y="2936092"/>
            <a:ext cx="1965282" cy="369332"/>
          </a:xfrm>
          <a:prstGeom prst="rect">
            <a:avLst/>
          </a:prstGeom>
          <a:noFill/>
        </p:spPr>
        <p:txBody>
          <a:bodyPr wrap="none" lIns="0" rIns="0" rtlCol="0">
            <a:spAutoFit/>
          </a:bodyPr>
          <a:lstStyle/>
          <a:p>
            <a:pPr algn="l"/>
            <a:r>
              <a:rPr lang="en-US" dirty="0">
                <a:solidFill>
                  <a:schemeClr val="accent1"/>
                </a:solidFill>
              </a:rPr>
              <a:t>Developer Velocity</a:t>
            </a:r>
          </a:p>
        </p:txBody>
      </p:sp>
    </p:spTree>
    <p:extLst>
      <p:ext uri="{BB962C8B-B14F-4D97-AF65-F5344CB8AC3E}">
        <p14:creationId xmlns:p14="http://schemas.microsoft.com/office/powerpoint/2010/main" val="154401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5962200"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095712" y="66765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6706350" y="782989"/>
            <a:ext cx="1498178" cy="369332"/>
          </a:xfrm>
          <a:prstGeom prst="rect">
            <a:avLst/>
          </a:prstGeom>
          <a:noFill/>
        </p:spPr>
        <p:txBody>
          <a:bodyPr wrap="square" lIns="0" rIns="0" rtlCol="0">
            <a:spAutoFit/>
          </a:bodyPr>
          <a:lstStyle/>
          <a:p>
            <a:pPr algn="l"/>
            <a:r>
              <a:rPr lang="en-US" dirty="0">
                <a:solidFill>
                  <a:schemeClr val="bg1"/>
                </a:solidFill>
                <a:latin typeface="+mj-lt"/>
              </a:rPr>
              <a:t>Develop</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10" descr="an icon that shows someone being given some software, using three colours, in pixel art. Image 4 of 4">
            <a:extLst>
              <a:ext uri="{FF2B5EF4-FFF2-40B4-BE49-F238E27FC236}">
                <a16:creationId xmlns:a16="http://schemas.microsoft.com/office/drawing/2014/main" id="{A19EC1E6-5E02-1109-1D8B-ABB4110F0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70" y="1814731"/>
            <a:ext cx="2131254" cy="21312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359F0684-81CC-076A-7A56-9451E520EF2B}"/>
              </a:ext>
            </a:extLst>
          </p:cNvPr>
          <p:cNvSpPr txBox="1"/>
          <p:nvPr/>
        </p:nvSpPr>
        <p:spPr>
          <a:xfrm>
            <a:off x="1643911" y="4301197"/>
            <a:ext cx="1631857" cy="369332"/>
          </a:xfrm>
          <a:prstGeom prst="rect">
            <a:avLst/>
          </a:prstGeom>
          <a:noFill/>
        </p:spPr>
        <p:txBody>
          <a:bodyPr wrap="none" lIns="0" rIns="0" rtlCol="0">
            <a:spAutoFit/>
          </a:bodyPr>
          <a:lstStyle/>
          <a:p>
            <a:pPr algn="l"/>
            <a:r>
              <a:rPr lang="en-US" dirty="0"/>
              <a:t>Maintain things</a:t>
            </a:r>
          </a:p>
        </p:txBody>
      </p:sp>
    </p:spTree>
    <p:extLst>
      <p:ext uri="{BB962C8B-B14F-4D97-AF65-F5344CB8AC3E}">
        <p14:creationId xmlns:p14="http://schemas.microsoft.com/office/powerpoint/2010/main" val="149761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6908682"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7817691" y="782989"/>
            <a:ext cx="1498178" cy="369332"/>
          </a:xfrm>
          <a:prstGeom prst="rect">
            <a:avLst/>
          </a:prstGeom>
          <a:noFill/>
        </p:spPr>
        <p:txBody>
          <a:bodyPr wrap="square" lIns="0" rIns="0" rtlCol="0">
            <a:spAutoFit/>
          </a:bodyPr>
          <a:lstStyle/>
          <a:p>
            <a:pPr algn="l"/>
            <a:r>
              <a:rPr lang="en-US" dirty="0">
                <a:solidFill>
                  <a:schemeClr val="bg1"/>
                </a:solidFill>
                <a:latin typeface="+mj-lt"/>
              </a:rPr>
              <a:t>Test</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10" descr="an icon that shows someone being given some software, using three colours, in pixel art. Image 4 of 4">
            <a:extLst>
              <a:ext uri="{FF2B5EF4-FFF2-40B4-BE49-F238E27FC236}">
                <a16:creationId xmlns:a16="http://schemas.microsoft.com/office/drawing/2014/main" id="{EBBD52B3-15B6-5EB2-3858-88AFC2134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70" y="1814731"/>
            <a:ext cx="2131254" cy="21312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50EA18F1-7FBE-C223-4F25-C2BE0BE198CC}"/>
              </a:ext>
            </a:extLst>
          </p:cNvPr>
          <p:cNvSpPr txBox="1"/>
          <p:nvPr/>
        </p:nvSpPr>
        <p:spPr>
          <a:xfrm>
            <a:off x="1643911" y="4301197"/>
            <a:ext cx="1631857" cy="369332"/>
          </a:xfrm>
          <a:prstGeom prst="rect">
            <a:avLst/>
          </a:prstGeom>
          <a:noFill/>
        </p:spPr>
        <p:txBody>
          <a:bodyPr wrap="none" lIns="0" rIns="0" rtlCol="0">
            <a:spAutoFit/>
          </a:bodyPr>
          <a:lstStyle/>
          <a:p>
            <a:pPr algn="l"/>
            <a:r>
              <a:rPr lang="en-US" dirty="0"/>
              <a:t>Maintain things</a:t>
            </a:r>
          </a:p>
        </p:txBody>
      </p:sp>
    </p:spTree>
    <p:extLst>
      <p:ext uri="{BB962C8B-B14F-4D97-AF65-F5344CB8AC3E}">
        <p14:creationId xmlns:p14="http://schemas.microsoft.com/office/powerpoint/2010/main" val="18410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7869736"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6905414"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8495903" y="782989"/>
            <a:ext cx="1498178" cy="369332"/>
          </a:xfrm>
          <a:prstGeom prst="rect">
            <a:avLst/>
          </a:prstGeom>
          <a:noFill/>
        </p:spPr>
        <p:txBody>
          <a:bodyPr wrap="square" lIns="0" rIns="0" rtlCol="0">
            <a:spAutoFit/>
          </a:bodyPr>
          <a:lstStyle/>
          <a:p>
            <a:pPr algn="l"/>
            <a:r>
              <a:rPr lang="en-US" dirty="0">
                <a:solidFill>
                  <a:schemeClr val="bg1"/>
                </a:solidFill>
                <a:latin typeface="+mj-lt"/>
              </a:rPr>
              <a:t>Deploy</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10" descr="an icon that shows someone being given some software, using three colours, in pixel art. Image 4 of 4">
            <a:extLst>
              <a:ext uri="{FF2B5EF4-FFF2-40B4-BE49-F238E27FC236}">
                <a16:creationId xmlns:a16="http://schemas.microsoft.com/office/drawing/2014/main" id="{789BAFB7-87F4-D4AC-44D5-5215F7718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70" y="1814731"/>
            <a:ext cx="2131254" cy="21312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0C0D2A53-EC00-0376-BE2C-52BA77CD6DB0}"/>
              </a:ext>
            </a:extLst>
          </p:cNvPr>
          <p:cNvSpPr txBox="1"/>
          <p:nvPr/>
        </p:nvSpPr>
        <p:spPr>
          <a:xfrm>
            <a:off x="1643911" y="4301197"/>
            <a:ext cx="1631857" cy="369332"/>
          </a:xfrm>
          <a:prstGeom prst="rect">
            <a:avLst/>
          </a:prstGeom>
          <a:noFill/>
        </p:spPr>
        <p:txBody>
          <a:bodyPr wrap="none" lIns="0" rIns="0" rtlCol="0">
            <a:spAutoFit/>
          </a:bodyPr>
          <a:lstStyle/>
          <a:p>
            <a:pPr algn="l"/>
            <a:r>
              <a:rPr lang="en-US" dirty="0"/>
              <a:t>Maintain things</a:t>
            </a:r>
          </a:p>
        </p:txBody>
      </p:sp>
    </p:spTree>
    <p:extLst>
      <p:ext uri="{BB962C8B-B14F-4D97-AF65-F5344CB8AC3E}">
        <p14:creationId xmlns:p14="http://schemas.microsoft.com/office/powerpoint/2010/main" val="20001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8818640"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8288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3037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7292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6920404"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7871156"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9414827" y="782989"/>
            <a:ext cx="1498178" cy="369332"/>
          </a:xfrm>
          <a:prstGeom prst="rect">
            <a:avLst/>
          </a:prstGeom>
          <a:noFill/>
        </p:spPr>
        <p:txBody>
          <a:bodyPr wrap="square" lIns="0" rIns="0" rtlCol="0">
            <a:spAutoFit/>
          </a:bodyPr>
          <a:lstStyle/>
          <a:p>
            <a:pPr algn="l"/>
            <a:r>
              <a:rPr lang="en-US" dirty="0">
                <a:solidFill>
                  <a:schemeClr val="bg1"/>
                </a:solidFill>
                <a:latin typeface="+mj-lt"/>
              </a:rPr>
              <a:t>Maintain</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 name="Picture 10" descr="an icon that shows someone being given some software, using three colours, in pixel art. Image 4 of 4">
            <a:extLst>
              <a:ext uri="{FF2B5EF4-FFF2-40B4-BE49-F238E27FC236}">
                <a16:creationId xmlns:a16="http://schemas.microsoft.com/office/drawing/2014/main" id="{CACF4318-E74F-C8CE-9BE3-B653BA266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70" y="1814731"/>
            <a:ext cx="2131254" cy="21312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84B7EBC4-5C94-76DD-1D95-1B096EA3BD7D}"/>
              </a:ext>
            </a:extLst>
          </p:cNvPr>
          <p:cNvSpPr txBox="1"/>
          <p:nvPr/>
        </p:nvSpPr>
        <p:spPr>
          <a:xfrm>
            <a:off x="1643911" y="4301197"/>
            <a:ext cx="1631857" cy="369332"/>
          </a:xfrm>
          <a:prstGeom prst="rect">
            <a:avLst/>
          </a:prstGeom>
          <a:noFill/>
        </p:spPr>
        <p:txBody>
          <a:bodyPr wrap="none" lIns="0" rIns="0" rtlCol="0">
            <a:spAutoFit/>
          </a:bodyPr>
          <a:lstStyle/>
          <a:p>
            <a:pPr algn="l"/>
            <a:r>
              <a:rPr lang="en-US" dirty="0"/>
              <a:t>Maintain things</a:t>
            </a:r>
          </a:p>
        </p:txBody>
      </p:sp>
      <p:sp>
        <p:nvSpPr>
          <p:cNvPr id="4" name="TextBox 3">
            <a:extLst>
              <a:ext uri="{FF2B5EF4-FFF2-40B4-BE49-F238E27FC236}">
                <a16:creationId xmlns:a16="http://schemas.microsoft.com/office/drawing/2014/main" id="{812FB4AE-D14B-3190-1FA8-F7A40BB3EDA2}"/>
              </a:ext>
            </a:extLst>
          </p:cNvPr>
          <p:cNvSpPr txBox="1"/>
          <p:nvPr/>
        </p:nvSpPr>
        <p:spPr>
          <a:xfrm>
            <a:off x="4681040" y="2238102"/>
            <a:ext cx="5321121" cy="369332"/>
          </a:xfrm>
          <a:prstGeom prst="rect">
            <a:avLst/>
          </a:prstGeom>
          <a:noFill/>
        </p:spPr>
        <p:txBody>
          <a:bodyPr wrap="square" lIns="0" rIns="0" rtlCol="0">
            <a:spAutoFit/>
          </a:bodyPr>
          <a:lstStyle/>
          <a:p>
            <a:pPr algn="l"/>
            <a:r>
              <a:rPr lang="en-US" dirty="0">
                <a:latin typeface="+mj-lt"/>
              </a:rPr>
              <a:t>Understanding code bases</a:t>
            </a:r>
          </a:p>
        </p:txBody>
      </p:sp>
      <p:sp>
        <p:nvSpPr>
          <p:cNvPr id="5" name="TextBox 4">
            <a:extLst>
              <a:ext uri="{FF2B5EF4-FFF2-40B4-BE49-F238E27FC236}">
                <a16:creationId xmlns:a16="http://schemas.microsoft.com/office/drawing/2014/main" id="{B19E4D6F-775C-42C9-9CBE-58C704B51A3A}"/>
              </a:ext>
            </a:extLst>
          </p:cNvPr>
          <p:cNvSpPr txBox="1"/>
          <p:nvPr/>
        </p:nvSpPr>
        <p:spPr>
          <a:xfrm>
            <a:off x="4681040" y="3167184"/>
            <a:ext cx="5321121" cy="369332"/>
          </a:xfrm>
          <a:prstGeom prst="rect">
            <a:avLst/>
          </a:prstGeom>
          <a:noFill/>
        </p:spPr>
        <p:txBody>
          <a:bodyPr wrap="square" lIns="0" rIns="0" rtlCol="0">
            <a:spAutoFit/>
          </a:bodyPr>
          <a:lstStyle/>
          <a:p>
            <a:pPr algn="l"/>
            <a:r>
              <a:rPr lang="en-US" dirty="0">
                <a:latin typeface="+mj-lt"/>
              </a:rPr>
              <a:t>Managing changes to your code base</a:t>
            </a:r>
          </a:p>
        </p:txBody>
      </p:sp>
      <p:sp>
        <p:nvSpPr>
          <p:cNvPr id="7" name="TextBox 6">
            <a:extLst>
              <a:ext uri="{FF2B5EF4-FFF2-40B4-BE49-F238E27FC236}">
                <a16:creationId xmlns:a16="http://schemas.microsoft.com/office/drawing/2014/main" id="{D31EE45F-52DB-3DD0-CA0C-D0C3CAA9DCB5}"/>
              </a:ext>
            </a:extLst>
          </p:cNvPr>
          <p:cNvSpPr txBox="1"/>
          <p:nvPr/>
        </p:nvSpPr>
        <p:spPr>
          <a:xfrm>
            <a:off x="4681040" y="4102746"/>
            <a:ext cx="5321121" cy="369332"/>
          </a:xfrm>
          <a:prstGeom prst="rect">
            <a:avLst/>
          </a:prstGeom>
          <a:noFill/>
        </p:spPr>
        <p:txBody>
          <a:bodyPr wrap="square" lIns="0" rIns="0" rtlCol="0">
            <a:spAutoFit/>
          </a:bodyPr>
          <a:lstStyle/>
          <a:p>
            <a:pPr algn="l"/>
            <a:r>
              <a:rPr lang="en-US" dirty="0">
                <a:latin typeface="+mj-lt"/>
              </a:rPr>
              <a:t>Troubleshooting</a:t>
            </a:r>
          </a:p>
        </p:txBody>
      </p:sp>
    </p:spTree>
    <p:extLst>
      <p:ext uri="{BB962C8B-B14F-4D97-AF65-F5344CB8AC3E}">
        <p14:creationId xmlns:p14="http://schemas.microsoft.com/office/powerpoint/2010/main" val="419350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444187-9EC3-346A-E3BF-8687A4663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334" y="329784"/>
            <a:ext cx="8252962" cy="52165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Oval 4">
            <a:extLst>
              <a:ext uri="{FF2B5EF4-FFF2-40B4-BE49-F238E27FC236}">
                <a16:creationId xmlns:a16="http://schemas.microsoft.com/office/drawing/2014/main" id="{4DEA14F9-B98F-111D-89C3-B7671FEEA248}"/>
              </a:ext>
            </a:extLst>
          </p:cNvPr>
          <p:cNvSpPr/>
          <p:nvPr/>
        </p:nvSpPr>
        <p:spPr>
          <a:xfrm>
            <a:off x="7854846" y="329783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6" name="Oval 5">
            <a:extLst>
              <a:ext uri="{FF2B5EF4-FFF2-40B4-BE49-F238E27FC236}">
                <a16:creationId xmlns:a16="http://schemas.microsoft.com/office/drawing/2014/main" id="{0172A35A-4230-AB4F-71BF-C36F9AB76220}"/>
              </a:ext>
            </a:extLst>
          </p:cNvPr>
          <p:cNvSpPr/>
          <p:nvPr/>
        </p:nvSpPr>
        <p:spPr>
          <a:xfrm>
            <a:off x="1195757" y="342900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FF98E2BB-E256-8E0C-8A78-3901452D10DE}"/>
              </a:ext>
            </a:extLst>
          </p:cNvPr>
          <p:cNvSpPr/>
          <p:nvPr/>
        </p:nvSpPr>
        <p:spPr>
          <a:xfrm>
            <a:off x="7643004" y="4304880"/>
            <a:ext cx="4037162" cy="1034871"/>
          </a:xfrm>
          <a:prstGeom prst="wedgeRoundRectCallout">
            <a:avLst>
              <a:gd name="adj1" fmla="val -32965"/>
              <a:gd name="adj2" fmla="val -74083"/>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EXPLAIN this code</a:t>
            </a:r>
            <a:endParaRPr lang="en-US" sz="2000" dirty="0">
              <a:solidFill>
                <a:schemeClr val="accent4">
                  <a:lumMod val="50000"/>
                </a:schemeClr>
              </a:solidFill>
              <a:latin typeface="+mj-lt"/>
            </a:endParaRPr>
          </a:p>
        </p:txBody>
      </p:sp>
    </p:spTree>
    <p:extLst>
      <p:ext uri="{BB962C8B-B14F-4D97-AF65-F5344CB8AC3E}">
        <p14:creationId xmlns:p14="http://schemas.microsoft.com/office/powerpoint/2010/main" val="128362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F30019-CB73-CB7D-9AA4-E8B04CAC4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481" y="287323"/>
            <a:ext cx="3715679" cy="61017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298EEB06-4007-A5E5-1A0B-1CCEC3418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885" y="687897"/>
            <a:ext cx="3715680" cy="51424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Rounded Rectangular Callout 1">
            <a:extLst>
              <a:ext uri="{FF2B5EF4-FFF2-40B4-BE49-F238E27FC236}">
                <a16:creationId xmlns:a16="http://schemas.microsoft.com/office/drawing/2014/main" id="{BC7C972F-2FE6-AC5D-131C-01A60749D138}"/>
              </a:ext>
            </a:extLst>
          </p:cNvPr>
          <p:cNvSpPr/>
          <p:nvPr/>
        </p:nvSpPr>
        <p:spPr>
          <a:xfrm>
            <a:off x="6659592" y="1350034"/>
            <a:ext cx="4825662" cy="1232572"/>
          </a:xfrm>
          <a:prstGeom prst="wedgeRoundRectCallout">
            <a:avLst>
              <a:gd name="adj1" fmla="val -80068"/>
              <a:gd name="adj2" fmla="val -70514"/>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Looking at this project, can you tell me which version of Spring Boot this project is using?</a:t>
            </a:r>
            <a:endParaRPr lang="en-US" sz="2000" dirty="0">
              <a:solidFill>
                <a:schemeClr val="accent4">
                  <a:lumMod val="50000"/>
                </a:schemeClr>
              </a:solidFill>
              <a:latin typeface="+mj-lt"/>
            </a:endParaRPr>
          </a:p>
        </p:txBody>
      </p:sp>
      <p:sp>
        <p:nvSpPr>
          <p:cNvPr id="3" name="Rounded Rectangular Callout 2">
            <a:extLst>
              <a:ext uri="{FF2B5EF4-FFF2-40B4-BE49-F238E27FC236}">
                <a16:creationId xmlns:a16="http://schemas.microsoft.com/office/drawing/2014/main" id="{025F9067-E362-B789-58E9-AEB4C1EDA825}"/>
              </a:ext>
            </a:extLst>
          </p:cNvPr>
          <p:cNvSpPr/>
          <p:nvPr/>
        </p:nvSpPr>
        <p:spPr>
          <a:xfrm>
            <a:off x="1339349" y="1027651"/>
            <a:ext cx="4825662" cy="1919377"/>
          </a:xfrm>
          <a:prstGeom prst="wedgeRoundRectCallout">
            <a:avLst>
              <a:gd name="adj1" fmla="val 67588"/>
              <a:gd name="adj2" fmla="val -54804"/>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How can I modify my </a:t>
            </a:r>
            <a:r>
              <a:rPr lang="en-GB" sz="2000" dirty="0" err="1">
                <a:solidFill>
                  <a:schemeClr val="accent4"/>
                </a:solidFill>
                <a:latin typeface="+mj-lt"/>
              </a:rPr>
              <a:t>SpringGitHubDemoApplication</a:t>
            </a:r>
            <a:r>
              <a:rPr lang="en-GB" sz="2000" dirty="0">
                <a:solidFill>
                  <a:schemeClr val="accent4"/>
                </a:solidFill>
                <a:latin typeface="+mj-lt"/>
              </a:rPr>
              <a:t> class to output a line to the console that prints the version of the Spring Security library</a:t>
            </a:r>
            <a:endParaRPr lang="en-US" sz="2000" dirty="0">
              <a:solidFill>
                <a:schemeClr val="accent4">
                  <a:lumMod val="50000"/>
                </a:schemeClr>
              </a:solidFill>
              <a:latin typeface="+mj-lt"/>
            </a:endParaRPr>
          </a:p>
        </p:txBody>
      </p:sp>
    </p:spTree>
    <p:extLst>
      <p:ext uri="{BB962C8B-B14F-4D97-AF65-F5344CB8AC3E}">
        <p14:creationId xmlns:p14="http://schemas.microsoft.com/office/powerpoint/2010/main" val="212284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C11D42-A21B-3B6E-A1D7-61CFB4BA8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06" y="664144"/>
            <a:ext cx="5663892" cy="43449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3A11B05B-8FE4-019A-026D-D17842F7E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7102" y="664143"/>
            <a:ext cx="5663892" cy="43449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7C4F57DE-96BA-D9BA-A695-130E3233BC11}"/>
              </a:ext>
            </a:extLst>
          </p:cNvPr>
          <p:cNvPicPr>
            <a:picLocks noChangeAspect="1"/>
          </p:cNvPicPr>
          <p:nvPr/>
        </p:nvPicPr>
        <p:blipFill rotWithShape="1">
          <a:blip r:embed="rId3">
            <a:extLst>
              <a:ext uri="{28A0092B-C50C-407E-A947-70E740481C1C}">
                <a14:useLocalDpi xmlns:a14="http://schemas.microsoft.com/office/drawing/2010/main" val="0"/>
              </a:ext>
            </a:extLst>
          </a:blip>
          <a:srcRect l="69952" t="60514" r="2139" b="14010"/>
          <a:stretch/>
        </p:blipFill>
        <p:spPr>
          <a:xfrm>
            <a:off x="847023" y="3878981"/>
            <a:ext cx="2755006" cy="19291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255114F6-7D9A-FACB-8B10-EBD0F224DB19}"/>
              </a:ext>
            </a:extLst>
          </p:cNvPr>
          <p:cNvPicPr>
            <a:picLocks noChangeAspect="1"/>
          </p:cNvPicPr>
          <p:nvPr/>
        </p:nvPicPr>
        <p:blipFill rotWithShape="1">
          <a:blip r:embed="rId4">
            <a:extLst>
              <a:ext uri="{28A0092B-C50C-407E-A947-70E740481C1C}">
                <a14:useLocalDpi xmlns:a14="http://schemas.microsoft.com/office/drawing/2010/main" val="0"/>
              </a:ext>
            </a:extLst>
          </a:blip>
          <a:srcRect l="45364" t="73584" r="28805" b="1383"/>
          <a:stretch/>
        </p:blipFill>
        <p:spPr>
          <a:xfrm>
            <a:off x="6823220" y="3892752"/>
            <a:ext cx="2595029" cy="19291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2A8DBB9E-274C-EF0C-849B-A495675D6C59}"/>
              </a:ext>
            </a:extLst>
          </p:cNvPr>
          <p:cNvSpPr/>
          <p:nvPr/>
        </p:nvSpPr>
        <p:spPr>
          <a:xfrm>
            <a:off x="524734" y="357046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D8E9FCD0-35EF-2E41-AB3C-DD8068383251}"/>
              </a:ext>
            </a:extLst>
          </p:cNvPr>
          <p:cNvSpPr/>
          <p:nvPr/>
        </p:nvSpPr>
        <p:spPr>
          <a:xfrm>
            <a:off x="6500931" y="357046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DEC020E1-3628-6B02-04AA-F7108D03CDDD}"/>
              </a:ext>
            </a:extLst>
          </p:cNvPr>
          <p:cNvSpPr/>
          <p:nvPr/>
        </p:nvSpPr>
        <p:spPr>
          <a:xfrm>
            <a:off x="6659592" y="1350034"/>
            <a:ext cx="4825662" cy="1232572"/>
          </a:xfrm>
          <a:prstGeom prst="wedgeRoundRectCallout">
            <a:avLst>
              <a:gd name="adj1" fmla="val -115284"/>
              <a:gd name="adj2" fmla="val 17234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Look at the code and FIX</a:t>
            </a:r>
            <a:endParaRPr lang="en-US" sz="2000" dirty="0">
              <a:solidFill>
                <a:schemeClr val="accent4">
                  <a:lumMod val="50000"/>
                </a:schemeClr>
              </a:solidFill>
              <a:latin typeface="+mj-lt"/>
            </a:endParaRPr>
          </a:p>
        </p:txBody>
      </p:sp>
      <p:sp>
        <p:nvSpPr>
          <p:cNvPr id="3" name="Rounded Rectangular Callout 2">
            <a:extLst>
              <a:ext uri="{FF2B5EF4-FFF2-40B4-BE49-F238E27FC236}">
                <a16:creationId xmlns:a16="http://schemas.microsoft.com/office/drawing/2014/main" id="{47FC05EC-A9D6-FBAC-5D1F-D574B30B1B2F}"/>
              </a:ext>
            </a:extLst>
          </p:cNvPr>
          <p:cNvSpPr/>
          <p:nvPr/>
        </p:nvSpPr>
        <p:spPr>
          <a:xfrm>
            <a:off x="706746" y="1360381"/>
            <a:ext cx="4825662" cy="1232572"/>
          </a:xfrm>
          <a:prstGeom prst="wedgeRoundRectCallout">
            <a:avLst>
              <a:gd name="adj1" fmla="val 68483"/>
              <a:gd name="adj2" fmla="val 151345"/>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Look at the code and suggest OPTIMISATIONS</a:t>
            </a:r>
            <a:endParaRPr lang="en-US" sz="2000" dirty="0">
              <a:solidFill>
                <a:schemeClr val="accent4">
                  <a:lumMod val="50000"/>
                </a:schemeClr>
              </a:solidFill>
              <a:latin typeface="+mj-lt"/>
            </a:endParaRPr>
          </a:p>
        </p:txBody>
      </p:sp>
    </p:spTree>
    <p:extLst>
      <p:ext uri="{BB962C8B-B14F-4D97-AF65-F5344CB8AC3E}">
        <p14:creationId xmlns:p14="http://schemas.microsoft.com/office/powerpoint/2010/main" val="136043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0B5A3-72C5-F55C-C82D-2E640DAC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350" y="240632"/>
            <a:ext cx="4423978" cy="60206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Oval 1">
            <a:extLst>
              <a:ext uri="{FF2B5EF4-FFF2-40B4-BE49-F238E27FC236}">
                <a16:creationId xmlns:a16="http://schemas.microsoft.com/office/drawing/2014/main" id="{F3D64E0A-B4F0-4DB4-2830-38C1260A71A6}"/>
              </a:ext>
            </a:extLst>
          </p:cNvPr>
          <p:cNvSpPr/>
          <p:nvPr/>
        </p:nvSpPr>
        <p:spPr>
          <a:xfrm>
            <a:off x="3331060" y="310671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3" name="Oval 2">
            <a:extLst>
              <a:ext uri="{FF2B5EF4-FFF2-40B4-BE49-F238E27FC236}">
                <a16:creationId xmlns:a16="http://schemas.microsoft.com/office/drawing/2014/main" id="{3DFA27D3-A86A-4E59-E1D7-BB83B40C3097}"/>
              </a:ext>
            </a:extLst>
          </p:cNvPr>
          <p:cNvSpPr/>
          <p:nvPr/>
        </p:nvSpPr>
        <p:spPr>
          <a:xfrm>
            <a:off x="7755039" y="3837882"/>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5" name="Oval 4">
            <a:extLst>
              <a:ext uri="{FF2B5EF4-FFF2-40B4-BE49-F238E27FC236}">
                <a16:creationId xmlns:a16="http://schemas.microsoft.com/office/drawing/2014/main" id="{7F2473D3-9659-6BBD-DD63-0BA2A8BAC593}"/>
              </a:ext>
            </a:extLst>
          </p:cNvPr>
          <p:cNvSpPr/>
          <p:nvPr/>
        </p:nvSpPr>
        <p:spPr>
          <a:xfrm>
            <a:off x="3331061" y="517497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6" name="Rounded Rectangular Callout 5">
            <a:extLst>
              <a:ext uri="{FF2B5EF4-FFF2-40B4-BE49-F238E27FC236}">
                <a16:creationId xmlns:a16="http://schemas.microsoft.com/office/drawing/2014/main" id="{43D33ACA-6FB9-A8D8-6167-4C0C4AA1E026}"/>
              </a:ext>
            </a:extLst>
          </p:cNvPr>
          <p:cNvSpPr/>
          <p:nvPr/>
        </p:nvSpPr>
        <p:spPr>
          <a:xfrm>
            <a:off x="150866" y="447175"/>
            <a:ext cx="3589209" cy="1947692"/>
          </a:xfrm>
          <a:prstGeom prst="wedgeRoundRectCallout">
            <a:avLst>
              <a:gd name="adj1" fmla="val 39256"/>
              <a:gd name="adj2" fmla="val 87082"/>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You can use a Stream to map the response body to the Repository objects instead of a for loop</a:t>
            </a:r>
            <a:endParaRPr lang="en-US" sz="2000" dirty="0">
              <a:solidFill>
                <a:schemeClr val="accent4">
                  <a:lumMod val="50000"/>
                </a:schemeClr>
              </a:solidFill>
              <a:latin typeface="+mj-lt"/>
            </a:endParaRPr>
          </a:p>
        </p:txBody>
      </p:sp>
      <p:sp>
        <p:nvSpPr>
          <p:cNvPr id="7" name="Rounded Rectangular Callout 6">
            <a:extLst>
              <a:ext uri="{FF2B5EF4-FFF2-40B4-BE49-F238E27FC236}">
                <a16:creationId xmlns:a16="http://schemas.microsoft.com/office/drawing/2014/main" id="{D9063B73-4D70-4288-FBF8-693F97E8458D}"/>
              </a:ext>
            </a:extLst>
          </p:cNvPr>
          <p:cNvSpPr/>
          <p:nvPr/>
        </p:nvSpPr>
        <p:spPr>
          <a:xfrm>
            <a:off x="8399616" y="456202"/>
            <a:ext cx="3589209" cy="1947692"/>
          </a:xfrm>
          <a:prstGeom prst="wedgeRoundRectCallout">
            <a:avLst>
              <a:gd name="adj1" fmla="val -54478"/>
              <a:gd name="adj2" fmla="val 127386"/>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Consider using the Repository constructor to set the name and </a:t>
            </a:r>
            <a:r>
              <a:rPr lang="en-GB" sz="2000" dirty="0" err="1">
                <a:solidFill>
                  <a:schemeClr val="accent4"/>
                </a:solidFill>
                <a:latin typeface="+mj-lt"/>
              </a:rPr>
              <a:t>url</a:t>
            </a:r>
            <a:r>
              <a:rPr lang="en-GB" sz="2000" dirty="0">
                <a:solidFill>
                  <a:schemeClr val="accent4"/>
                </a:solidFill>
                <a:latin typeface="+mj-lt"/>
              </a:rPr>
              <a:t> of separate getters</a:t>
            </a:r>
            <a:endParaRPr lang="en-US" sz="2000" dirty="0">
              <a:solidFill>
                <a:schemeClr val="accent4">
                  <a:lumMod val="50000"/>
                </a:schemeClr>
              </a:solidFill>
              <a:latin typeface="+mj-lt"/>
            </a:endParaRPr>
          </a:p>
        </p:txBody>
      </p:sp>
      <p:sp>
        <p:nvSpPr>
          <p:cNvPr id="8" name="Rounded Rectangular Callout 7">
            <a:extLst>
              <a:ext uri="{FF2B5EF4-FFF2-40B4-BE49-F238E27FC236}">
                <a16:creationId xmlns:a16="http://schemas.microsoft.com/office/drawing/2014/main" id="{4CE381DC-8F37-B277-A2F8-263953409CC3}"/>
              </a:ext>
            </a:extLst>
          </p:cNvPr>
          <p:cNvSpPr/>
          <p:nvPr/>
        </p:nvSpPr>
        <p:spPr>
          <a:xfrm>
            <a:off x="161157" y="2777442"/>
            <a:ext cx="3589209" cy="1947692"/>
          </a:xfrm>
          <a:prstGeom prst="wedgeRoundRectCallout">
            <a:avLst>
              <a:gd name="adj1" fmla="val 39977"/>
              <a:gd name="adj2" fmla="val 79996"/>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You can </a:t>
            </a:r>
            <a:r>
              <a:rPr lang="en-GB" sz="2000" dirty="0" err="1">
                <a:solidFill>
                  <a:schemeClr val="accent4"/>
                </a:solidFill>
                <a:latin typeface="+mj-lt"/>
              </a:rPr>
              <a:t>autowire</a:t>
            </a:r>
            <a:r>
              <a:rPr lang="en-GB" sz="2000" dirty="0">
                <a:solidFill>
                  <a:schemeClr val="accent4"/>
                </a:solidFill>
                <a:latin typeface="+mj-lt"/>
              </a:rPr>
              <a:t> the </a:t>
            </a:r>
            <a:r>
              <a:rPr lang="en-GB" sz="2000" dirty="0" err="1">
                <a:solidFill>
                  <a:schemeClr val="accent4"/>
                </a:solidFill>
                <a:latin typeface="+mj-lt"/>
              </a:rPr>
              <a:t>RestTemplate</a:t>
            </a:r>
            <a:r>
              <a:rPr lang="en-GB" sz="2000" dirty="0">
                <a:solidFill>
                  <a:schemeClr val="accent4"/>
                </a:solidFill>
                <a:latin typeface="+mj-lt"/>
              </a:rPr>
              <a:t> as a bean instead of instantiating it in the controller</a:t>
            </a:r>
            <a:endParaRPr lang="en-US" sz="2000" dirty="0">
              <a:solidFill>
                <a:schemeClr val="accent4">
                  <a:lumMod val="50000"/>
                </a:schemeClr>
              </a:solidFill>
              <a:latin typeface="+mj-lt"/>
            </a:endParaRPr>
          </a:p>
        </p:txBody>
      </p:sp>
    </p:spTree>
    <p:extLst>
      <p:ext uri="{BB962C8B-B14F-4D97-AF65-F5344CB8AC3E}">
        <p14:creationId xmlns:p14="http://schemas.microsoft.com/office/powerpoint/2010/main" val="23275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E077E4-53D6-6E7D-7879-6EE09B5AEBAA}"/>
              </a:ext>
            </a:extLst>
          </p:cNvPr>
          <p:cNvSpPr>
            <a:spLocks noGrp="1"/>
          </p:cNvSpPr>
          <p:nvPr>
            <p:ph type="title"/>
          </p:nvPr>
        </p:nvSpPr>
        <p:spPr/>
        <p:txBody>
          <a:bodyPr/>
          <a:lstStyle/>
          <a:p>
            <a:endParaRPr lang="en-US" dirty="0"/>
          </a:p>
        </p:txBody>
      </p:sp>
      <p:pic>
        <p:nvPicPr>
          <p:cNvPr id="2" name="11-22">
            <a:hlinkClick r:id="" action="ppaction://media"/>
            <a:extLst>
              <a:ext uri="{FF2B5EF4-FFF2-40B4-BE49-F238E27FC236}">
                <a16:creationId xmlns:a16="http://schemas.microsoft.com/office/drawing/2014/main" id="{86541A36-7847-94E4-59D8-DCAF912B6B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329"/>
            <a:ext cx="12192000" cy="6858000"/>
          </a:xfrm>
          <a:prstGeom prst="rect">
            <a:avLst/>
          </a:prstGeom>
        </p:spPr>
      </p:pic>
    </p:spTree>
    <p:extLst>
      <p:ext uri="{BB962C8B-B14F-4D97-AF65-F5344CB8AC3E}">
        <p14:creationId xmlns:p14="http://schemas.microsoft.com/office/powerpoint/2010/main" val="379923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35523-D10E-46AF-C5F7-E0E604A178AE}"/>
              </a:ext>
            </a:extLst>
          </p:cNvPr>
          <p:cNvSpPr txBox="1">
            <a:spLocks/>
          </p:cNvSpPr>
          <p:nvPr/>
        </p:nvSpPr>
        <p:spPr>
          <a:xfrm>
            <a:off x="2968283" y="2718036"/>
            <a:ext cx="6255434" cy="1421928"/>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dirty="0"/>
              <a:t>Demo</a:t>
            </a:r>
          </a:p>
        </p:txBody>
      </p:sp>
    </p:spTree>
    <p:extLst>
      <p:ext uri="{BB962C8B-B14F-4D97-AF65-F5344CB8AC3E}">
        <p14:creationId xmlns:p14="http://schemas.microsoft.com/office/powerpoint/2010/main" val="73517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nference-large">
            <a:extLst>
              <a:ext uri="{FF2B5EF4-FFF2-40B4-BE49-F238E27FC236}">
                <a16:creationId xmlns:a16="http://schemas.microsoft.com/office/drawing/2014/main" id="{F5D0DFC3-2C60-646E-65C8-DBB2B9746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797" y="1152797"/>
            <a:ext cx="4552405" cy="45524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167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411038-3715-E3EB-0B62-0419E7F48AC2}"/>
              </a:ext>
            </a:extLst>
          </p:cNvPr>
          <p:cNvSpPr>
            <a:spLocks noGrp="1"/>
          </p:cNvSpPr>
          <p:nvPr>
            <p:ph type="sldNum" sz="quarter" idx="4"/>
          </p:nvPr>
        </p:nvSpPr>
        <p:spPr/>
        <p:txBody>
          <a:bodyPr/>
          <a:lstStyle/>
          <a:p>
            <a:fld id="{DC503246-BBCE-4F0A-BCDC-08FC4C52637D}" type="slidenum">
              <a:rPr lang="en-US" smtClean="0"/>
              <a:pPr/>
              <a:t>120</a:t>
            </a:fld>
            <a:endParaRPr lang="en-US"/>
          </a:p>
        </p:txBody>
      </p:sp>
      <p:sp>
        <p:nvSpPr>
          <p:cNvPr id="2" name="Title 2">
            <a:extLst>
              <a:ext uri="{FF2B5EF4-FFF2-40B4-BE49-F238E27FC236}">
                <a16:creationId xmlns:a16="http://schemas.microsoft.com/office/drawing/2014/main" id="{1673B73A-E1B1-6670-9FDC-88010BB72CDE}"/>
              </a:ext>
            </a:extLst>
          </p:cNvPr>
          <p:cNvSpPr>
            <a:spLocks noGrp="1"/>
          </p:cNvSpPr>
          <p:nvPr>
            <p:ph type="title"/>
          </p:nvPr>
        </p:nvSpPr>
        <p:spPr>
          <a:xfrm>
            <a:off x="609600" y="914401"/>
            <a:ext cx="6888480" cy="1421928"/>
          </a:xfrm>
        </p:spPr>
        <p:txBody>
          <a:bodyPr/>
          <a:lstStyle/>
          <a:p>
            <a:r>
              <a:rPr lang="en-US" dirty="0"/>
              <a:t>Migrating and modernizing applications</a:t>
            </a:r>
          </a:p>
        </p:txBody>
      </p:sp>
    </p:spTree>
    <p:extLst>
      <p:ext uri="{BB962C8B-B14F-4D97-AF65-F5344CB8AC3E}">
        <p14:creationId xmlns:p14="http://schemas.microsoft.com/office/powerpoint/2010/main" val="240750181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FA3F009-1BFC-65B5-51BB-C8005DA1E252}"/>
              </a:ext>
            </a:extLst>
          </p:cNvPr>
          <p:cNvGrpSpPr/>
          <p:nvPr/>
        </p:nvGrpSpPr>
        <p:grpSpPr>
          <a:xfrm>
            <a:off x="4067899" y="665369"/>
            <a:ext cx="6888531" cy="5144588"/>
            <a:chOff x="4616539" y="721640"/>
            <a:chExt cx="6888531" cy="5144588"/>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4616539" y="726216"/>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6747793" y="728504"/>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7702062" y="72621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644352" y="723928"/>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596532" y="721640"/>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550801" y="72180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5229680" y="839259"/>
              <a:ext cx="1498178" cy="369332"/>
            </a:xfrm>
            <a:prstGeom prst="rect">
              <a:avLst/>
            </a:prstGeom>
            <a:noFill/>
          </p:spPr>
          <p:txBody>
            <a:bodyPr wrap="square" lIns="0" rIns="0" rtlCol="0">
              <a:spAutoFit/>
            </a:bodyPr>
            <a:lstStyle/>
            <a:p>
              <a:pPr algn="l"/>
              <a:r>
                <a:rPr lang="en-US" dirty="0">
                  <a:solidFill>
                    <a:schemeClr val="bg1"/>
                  </a:solidFill>
                  <a:latin typeface="+mj-lt"/>
                </a:rPr>
                <a:t>Analysis</a:t>
              </a:r>
            </a:p>
          </p:txBody>
        </p:sp>
        <p:sp>
          <p:nvSpPr>
            <p:cNvPr id="25" name="Rectangle 24">
              <a:extLst>
                <a:ext uri="{FF2B5EF4-FFF2-40B4-BE49-F238E27FC236}">
                  <a16:creationId xmlns:a16="http://schemas.microsoft.com/office/drawing/2014/main" id="{C087CB4A-F80A-CAF0-139F-9E5C55E6342A}"/>
                </a:ext>
              </a:extLst>
            </p:cNvPr>
            <p:cNvSpPr/>
            <p:nvPr/>
          </p:nvSpPr>
          <p:spPr>
            <a:xfrm>
              <a:off x="4616539" y="1319347"/>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sp>
        <p:nvSpPr>
          <p:cNvPr id="3" name="TextBox 2">
            <a:extLst>
              <a:ext uri="{FF2B5EF4-FFF2-40B4-BE49-F238E27FC236}">
                <a16:creationId xmlns:a16="http://schemas.microsoft.com/office/drawing/2014/main" id="{4DAD90FD-D1BA-D6CF-0805-A35F0CE3BC23}"/>
              </a:ext>
            </a:extLst>
          </p:cNvPr>
          <p:cNvSpPr txBox="1"/>
          <p:nvPr/>
        </p:nvSpPr>
        <p:spPr>
          <a:xfrm>
            <a:off x="975683" y="4093643"/>
            <a:ext cx="2131255" cy="646331"/>
          </a:xfrm>
          <a:prstGeom prst="rect">
            <a:avLst/>
          </a:prstGeom>
          <a:noFill/>
        </p:spPr>
        <p:txBody>
          <a:bodyPr wrap="square" lIns="0" rIns="0" rtlCol="0">
            <a:spAutoFit/>
          </a:bodyPr>
          <a:lstStyle/>
          <a:p>
            <a:pPr algn="ctr"/>
            <a:r>
              <a:rPr lang="en-US" dirty="0"/>
              <a:t>Migrate and modernise things</a:t>
            </a:r>
          </a:p>
        </p:txBody>
      </p:sp>
      <p:pic>
        <p:nvPicPr>
          <p:cNvPr id="5" name="Picture 2" descr="an icon that shows the software migration process, using three colours, in pixel art. Image 1 of 4">
            <a:extLst>
              <a:ext uri="{FF2B5EF4-FFF2-40B4-BE49-F238E27FC236}">
                <a16:creationId xmlns:a16="http://schemas.microsoft.com/office/drawing/2014/main" id="{F1F364F4-862D-39B6-D6BF-61E20799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683" y="1621246"/>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28429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25CD3F-FCAB-3929-8DAA-EB9C293F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740" y="464694"/>
            <a:ext cx="3343688" cy="53290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DB76655A-25BD-F7CA-001F-C71EB6056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340" y="464694"/>
            <a:ext cx="3524859" cy="53290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4E098875-6A68-E27D-4EB4-27B4A7047986}"/>
              </a:ext>
            </a:extLst>
          </p:cNvPr>
          <p:cNvSpPr/>
          <p:nvPr/>
        </p:nvSpPr>
        <p:spPr>
          <a:xfrm>
            <a:off x="1663728" y="83944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7255BE4C-AFD7-048B-0F35-8923D3EF8DE8}"/>
              </a:ext>
            </a:extLst>
          </p:cNvPr>
          <p:cNvSpPr/>
          <p:nvPr/>
        </p:nvSpPr>
        <p:spPr>
          <a:xfrm>
            <a:off x="1302051" y="258580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9" name="Oval 8">
            <a:extLst>
              <a:ext uri="{FF2B5EF4-FFF2-40B4-BE49-F238E27FC236}">
                <a16:creationId xmlns:a16="http://schemas.microsoft.com/office/drawing/2014/main" id="{F48CDB35-3DC9-71F9-96A7-7C87EFF8F248}"/>
              </a:ext>
            </a:extLst>
          </p:cNvPr>
          <p:cNvSpPr/>
          <p:nvPr/>
        </p:nvSpPr>
        <p:spPr>
          <a:xfrm>
            <a:off x="6587918" y="487182"/>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DE87B5FB-A37C-36C2-2F6F-D7A3E744C80D}"/>
              </a:ext>
            </a:extLst>
          </p:cNvPr>
          <p:cNvSpPr/>
          <p:nvPr/>
        </p:nvSpPr>
        <p:spPr>
          <a:xfrm>
            <a:off x="6260451" y="258580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Tree>
    <p:extLst>
      <p:ext uri="{BB962C8B-B14F-4D97-AF65-F5344CB8AC3E}">
        <p14:creationId xmlns:p14="http://schemas.microsoft.com/office/powerpoint/2010/main" val="413418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7317F0-DF64-E229-C82A-54CE54259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08" y="254832"/>
            <a:ext cx="2939226" cy="56288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1EC85D62-66A4-679B-A4E8-972BF9FFD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387" y="224853"/>
            <a:ext cx="2939226" cy="56288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F2764739-B3EC-41C1-003F-45428F581C29}"/>
              </a:ext>
            </a:extLst>
          </p:cNvPr>
          <p:cNvSpPr/>
          <p:nvPr/>
        </p:nvSpPr>
        <p:spPr>
          <a:xfrm>
            <a:off x="7565612" y="83945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02F953F0-69B2-E611-0EC1-48DC3F725113}"/>
              </a:ext>
            </a:extLst>
          </p:cNvPr>
          <p:cNvSpPr/>
          <p:nvPr/>
        </p:nvSpPr>
        <p:spPr>
          <a:xfrm>
            <a:off x="4426139" y="281065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9" name="Oval 8">
            <a:extLst>
              <a:ext uri="{FF2B5EF4-FFF2-40B4-BE49-F238E27FC236}">
                <a16:creationId xmlns:a16="http://schemas.microsoft.com/office/drawing/2014/main" id="{6DD615EE-EA2D-F6BA-2915-6B2E6C1CEDE0}"/>
              </a:ext>
            </a:extLst>
          </p:cNvPr>
          <p:cNvSpPr/>
          <p:nvPr/>
        </p:nvSpPr>
        <p:spPr>
          <a:xfrm>
            <a:off x="3483867" y="22485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62C7A44F-E12E-F780-7554-DD12A8BC48D0}"/>
              </a:ext>
            </a:extLst>
          </p:cNvPr>
          <p:cNvSpPr/>
          <p:nvPr/>
        </p:nvSpPr>
        <p:spPr>
          <a:xfrm>
            <a:off x="345178" y="284063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pic>
        <p:nvPicPr>
          <p:cNvPr id="12" name="Picture 11">
            <a:extLst>
              <a:ext uri="{FF2B5EF4-FFF2-40B4-BE49-F238E27FC236}">
                <a16:creationId xmlns:a16="http://schemas.microsoft.com/office/drawing/2014/main" id="{46BA2E1C-C4AA-1900-91F8-84A583FD7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2566" y="254832"/>
            <a:ext cx="2939226" cy="56288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Oval 12">
            <a:extLst>
              <a:ext uri="{FF2B5EF4-FFF2-40B4-BE49-F238E27FC236}">
                <a16:creationId xmlns:a16="http://schemas.microsoft.com/office/drawing/2014/main" id="{5F2D56D9-2F99-C18C-EA1A-8D8AFB4AFFA3}"/>
              </a:ext>
            </a:extLst>
          </p:cNvPr>
          <p:cNvSpPr/>
          <p:nvPr/>
        </p:nvSpPr>
        <p:spPr>
          <a:xfrm>
            <a:off x="11547423" y="494675"/>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Tree>
    <p:extLst>
      <p:ext uri="{BB962C8B-B14F-4D97-AF65-F5344CB8AC3E}">
        <p14:creationId xmlns:p14="http://schemas.microsoft.com/office/powerpoint/2010/main" val="192290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5030373"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7153422"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095712" y="66765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5774523" y="782989"/>
            <a:ext cx="1498178" cy="369332"/>
          </a:xfrm>
          <a:prstGeom prst="rect">
            <a:avLst/>
          </a:prstGeom>
          <a:noFill/>
        </p:spPr>
        <p:txBody>
          <a:bodyPr wrap="square" lIns="0" rIns="0" rtlCol="0">
            <a:spAutoFit/>
          </a:bodyPr>
          <a:lstStyle/>
          <a:p>
            <a:pPr algn="l"/>
            <a:r>
              <a:rPr lang="en-US" dirty="0">
                <a:solidFill>
                  <a:schemeClr val="bg1"/>
                </a:solidFill>
                <a:latin typeface="+mj-lt"/>
              </a:rPr>
              <a:t>Design</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4745B549-F45D-F564-C0D8-2EB26ED43C66}"/>
              </a:ext>
            </a:extLst>
          </p:cNvPr>
          <p:cNvSpPr txBox="1"/>
          <p:nvPr/>
        </p:nvSpPr>
        <p:spPr>
          <a:xfrm>
            <a:off x="975683" y="4093643"/>
            <a:ext cx="2131255" cy="646331"/>
          </a:xfrm>
          <a:prstGeom prst="rect">
            <a:avLst/>
          </a:prstGeom>
          <a:noFill/>
        </p:spPr>
        <p:txBody>
          <a:bodyPr wrap="square" lIns="0" rIns="0" rtlCol="0">
            <a:spAutoFit/>
          </a:bodyPr>
          <a:lstStyle/>
          <a:p>
            <a:pPr algn="ctr"/>
            <a:r>
              <a:rPr lang="en-US" dirty="0"/>
              <a:t>Migrate and modernise things</a:t>
            </a:r>
          </a:p>
        </p:txBody>
      </p:sp>
      <p:pic>
        <p:nvPicPr>
          <p:cNvPr id="3" name="Picture 2" descr="an icon that shows the software migration process, using three colours, in pixel art. Image 1 of 4">
            <a:extLst>
              <a:ext uri="{FF2B5EF4-FFF2-40B4-BE49-F238E27FC236}">
                <a16:creationId xmlns:a16="http://schemas.microsoft.com/office/drawing/2014/main" id="{A2618E71-13BD-B6BC-9719-16DC223E8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683" y="1621246"/>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69816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5962200"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095712" y="66765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6706350" y="782989"/>
            <a:ext cx="1498178" cy="369332"/>
          </a:xfrm>
          <a:prstGeom prst="rect">
            <a:avLst/>
          </a:prstGeom>
          <a:noFill/>
        </p:spPr>
        <p:txBody>
          <a:bodyPr wrap="square" lIns="0" rIns="0" rtlCol="0">
            <a:spAutoFit/>
          </a:bodyPr>
          <a:lstStyle/>
          <a:p>
            <a:pPr algn="l"/>
            <a:r>
              <a:rPr lang="en-US" dirty="0">
                <a:solidFill>
                  <a:schemeClr val="bg1"/>
                </a:solidFill>
                <a:latin typeface="+mj-lt"/>
              </a:rPr>
              <a:t>Develop</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B6BFD1A4-47A6-A486-58AA-13302C5A4413}"/>
              </a:ext>
            </a:extLst>
          </p:cNvPr>
          <p:cNvSpPr txBox="1"/>
          <p:nvPr/>
        </p:nvSpPr>
        <p:spPr>
          <a:xfrm>
            <a:off x="975683" y="4093643"/>
            <a:ext cx="2131255" cy="646331"/>
          </a:xfrm>
          <a:prstGeom prst="rect">
            <a:avLst/>
          </a:prstGeom>
          <a:noFill/>
        </p:spPr>
        <p:txBody>
          <a:bodyPr wrap="square" lIns="0" rIns="0" rtlCol="0">
            <a:spAutoFit/>
          </a:bodyPr>
          <a:lstStyle/>
          <a:p>
            <a:pPr algn="ctr"/>
            <a:r>
              <a:rPr lang="en-US" dirty="0"/>
              <a:t>Migrate and modernise things</a:t>
            </a:r>
          </a:p>
        </p:txBody>
      </p:sp>
      <p:pic>
        <p:nvPicPr>
          <p:cNvPr id="3" name="Picture 2" descr="an icon that shows the software migration process, using three colours, in pixel art. Image 1 of 4">
            <a:extLst>
              <a:ext uri="{FF2B5EF4-FFF2-40B4-BE49-F238E27FC236}">
                <a16:creationId xmlns:a16="http://schemas.microsoft.com/office/drawing/2014/main" id="{3636A16A-3C4A-3152-93D9-2E904FA2F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683" y="1621246"/>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8363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6908682"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7817691" y="782989"/>
            <a:ext cx="1498178" cy="369332"/>
          </a:xfrm>
          <a:prstGeom prst="rect">
            <a:avLst/>
          </a:prstGeom>
          <a:noFill/>
        </p:spPr>
        <p:txBody>
          <a:bodyPr wrap="square" lIns="0" rIns="0" rtlCol="0">
            <a:spAutoFit/>
          </a:bodyPr>
          <a:lstStyle/>
          <a:p>
            <a:pPr algn="l"/>
            <a:r>
              <a:rPr lang="en-US" dirty="0">
                <a:solidFill>
                  <a:schemeClr val="bg1"/>
                </a:solidFill>
                <a:latin typeface="+mj-lt"/>
              </a:rPr>
              <a:t>Test</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C277F6FE-6091-84CD-A0BC-CACE09B0A049}"/>
              </a:ext>
            </a:extLst>
          </p:cNvPr>
          <p:cNvSpPr txBox="1"/>
          <p:nvPr/>
        </p:nvSpPr>
        <p:spPr>
          <a:xfrm>
            <a:off x="975683" y="4093643"/>
            <a:ext cx="2131255" cy="646331"/>
          </a:xfrm>
          <a:prstGeom prst="rect">
            <a:avLst/>
          </a:prstGeom>
          <a:noFill/>
        </p:spPr>
        <p:txBody>
          <a:bodyPr wrap="square" lIns="0" rIns="0" rtlCol="0">
            <a:spAutoFit/>
          </a:bodyPr>
          <a:lstStyle/>
          <a:p>
            <a:pPr algn="ctr"/>
            <a:r>
              <a:rPr lang="en-US" dirty="0"/>
              <a:t>Migrate and modernise things</a:t>
            </a:r>
          </a:p>
        </p:txBody>
      </p:sp>
      <p:pic>
        <p:nvPicPr>
          <p:cNvPr id="3" name="Picture 2" descr="an icon that shows the software migration process, using three colours, in pixel art. Image 1 of 4">
            <a:extLst>
              <a:ext uri="{FF2B5EF4-FFF2-40B4-BE49-F238E27FC236}">
                <a16:creationId xmlns:a16="http://schemas.microsoft.com/office/drawing/2014/main" id="{D1F20CA8-83F9-2D00-FDFE-5B0BDAA57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683" y="1621246"/>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1991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7869736"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6905414"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8495903" y="782989"/>
            <a:ext cx="1498178" cy="369332"/>
          </a:xfrm>
          <a:prstGeom prst="rect">
            <a:avLst/>
          </a:prstGeom>
          <a:noFill/>
        </p:spPr>
        <p:txBody>
          <a:bodyPr wrap="square" lIns="0" rIns="0" rtlCol="0">
            <a:spAutoFit/>
          </a:bodyPr>
          <a:lstStyle/>
          <a:p>
            <a:pPr algn="l"/>
            <a:r>
              <a:rPr lang="en-US" dirty="0">
                <a:solidFill>
                  <a:schemeClr val="bg1"/>
                </a:solidFill>
                <a:latin typeface="+mj-lt"/>
              </a:rPr>
              <a:t>Deploy</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0E4BB9E0-48C1-5F95-DCD8-4FCC8C2FEDAD}"/>
              </a:ext>
            </a:extLst>
          </p:cNvPr>
          <p:cNvSpPr txBox="1"/>
          <p:nvPr/>
        </p:nvSpPr>
        <p:spPr>
          <a:xfrm>
            <a:off x="975683" y="4093643"/>
            <a:ext cx="2131255" cy="646331"/>
          </a:xfrm>
          <a:prstGeom prst="rect">
            <a:avLst/>
          </a:prstGeom>
          <a:noFill/>
        </p:spPr>
        <p:txBody>
          <a:bodyPr wrap="square" lIns="0" rIns="0" rtlCol="0">
            <a:spAutoFit/>
          </a:bodyPr>
          <a:lstStyle/>
          <a:p>
            <a:pPr algn="ctr"/>
            <a:r>
              <a:rPr lang="en-US" dirty="0"/>
              <a:t>Migrate and modernise things</a:t>
            </a:r>
          </a:p>
        </p:txBody>
      </p:sp>
      <p:pic>
        <p:nvPicPr>
          <p:cNvPr id="3" name="Picture 2" descr="an icon that shows the software migration process, using three colours, in pixel art. Image 1 of 4">
            <a:extLst>
              <a:ext uri="{FF2B5EF4-FFF2-40B4-BE49-F238E27FC236}">
                <a16:creationId xmlns:a16="http://schemas.microsoft.com/office/drawing/2014/main" id="{B4314489-1065-FD7E-0892-578597BB0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683" y="1621246"/>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16764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8818640"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8288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3037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7292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6920404"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7871156"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9414827" y="782989"/>
            <a:ext cx="1498178" cy="369332"/>
          </a:xfrm>
          <a:prstGeom prst="rect">
            <a:avLst/>
          </a:prstGeom>
          <a:noFill/>
        </p:spPr>
        <p:txBody>
          <a:bodyPr wrap="square" lIns="0" rIns="0" rtlCol="0">
            <a:spAutoFit/>
          </a:bodyPr>
          <a:lstStyle/>
          <a:p>
            <a:pPr algn="l"/>
            <a:r>
              <a:rPr lang="en-US" dirty="0">
                <a:solidFill>
                  <a:schemeClr val="bg1"/>
                </a:solidFill>
                <a:latin typeface="+mj-lt"/>
              </a:rPr>
              <a:t>Maintain</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476784C0-E0AC-70D3-CAA7-10C2581C8E64}"/>
              </a:ext>
            </a:extLst>
          </p:cNvPr>
          <p:cNvSpPr txBox="1"/>
          <p:nvPr/>
        </p:nvSpPr>
        <p:spPr>
          <a:xfrm>
            <a:off x="975683" y="4093643"/>
            <a:ext cx="2131255" cy="646331"/>
          </a:xfrm>
          <a:prstGeom prst="rect">
            <a:avLst/>
          </a:prstGeom>
          <a:noFill/>
        </p:spPr>
        <p:txBody>
          <a:bodyPr wrap="square" lIns="0" rIns="0" rtlCol="0">
            <a:spAutoFit/>
          </a:bodyPr>
          <a:lstStyle/>
          <a:p>
            <a:pPr algn="ctr"/>
            <a:r>
              <a:rPr lang="en-US" dirty="0"/>
              <a:t>Migrate and modernise things</a:t>
            </a:r>
          </a:p>
        </p:txBody>
      </p:sp>
      <p:pic>
        <p:nvPicPr>
          <p:cNvPr id="3" name="Picture 2" descr="an icon that shows the software migration process, using three colours, in pixel art. Image 1 of 4">
            <a:extLst>
              <a:ext uri="{FF2B5EF4-FFF2-40B4-BE49-F238E27FC236}">
                <a16:creationId xmlns:a16="http://schemas.microsoft.com/office/drawing/2014/main" id="{02C97C97-E641-DF96-B60D-266F6EEE2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683" y="1621246"/>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4544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35523-D10E-46AF-C5F7-E0E604A178AE}"/>
              </a:ext>
            </a:extLst>
          </p:cNvPr>
          <p:cNvSpPr txBox="1">
            <a:spLocks/>
          </p:cNvSpPr>
          <p:nvPr/>
        </p:nvSpPr>
        <p:spPr>
          <a:xfrm>
            <a:off x="2968283" y="2718036"/>
            <a:ext cx="6255434" cy="1421928"/>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dirty="0"/>
              <a:t>Demo</a:t>
            </a:r>
          </a:p>
        </p:txBody>
      </p:sp>
    </p:spTree>
    <p:extLst>
      <p:ext uri="{BB962C8B-B14F-4D97-AF65-F5344CB8AC3E}">
        <p14:creationId xmlns:p14="http://schemas.microsoft.com/office/powerpoint/2010/main" val="14871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42D3FF-D89B-67CC-C8AB-F09B25A46D05}"/>
              </a:ext>
            </a:extLst>
          </p:cNvPr>
          <p:cNvSpPr txBox="1"/>
          <p:nvPr/>
        </p:nvSpPr>
        <p:spPr>
          <a:xfrm>
            <a:off x="2684584" y="2767280"/>
            <a:ext cx="6822831" cy="1323439"/>
          </a:xfrm>
          <a:prstGeom prst="rect">
            <a:avLst/>
          </a:prstGeom>
          <a:noFill/>
        </p:spPr>
        <p:txBody>
          <a:bodyPr wrap="square" lIns="0" rIns="0" rtlCol="0">
            <a:spAutoFit/>
          </a:bodyPr>
          <a:lstStyle/>
          <a:p>
            <a:pPr algn="ctr"/>
            <a:r>
              <a:rPr lang="en-US" sz="4000" dirty="0">
                <a:latin typeface="+mj-lt"/>
              </a:rPr>
              <a:t>What if I told you there was a better way?</a:t>
            </a:r>
          </a:p>
        </p:txBody>
      </p:sp>
    </p:spTree>
    <p:extLst>
      <p:ext uri="{BB962C8B-B14F-4D97-AF65-F5344CB8AC3E}">
        <p14:creationId xmlns:p14="http://schemas.microsoft.com/office/powerpoint/2010/main" val="97797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7089-F16B-6B31-888B-4C3DD1B734C7}"/>
              </a:ext>
            </a:extLst>
          </p:cNvPr>
          <p:cNvSpPr>
            <a:spLocks noGrp="1"/>
          </p:cNvSpPr>
          <p:nvPr>
            <p:ph type="title"/>
          </p:nvPr>
        </p:nvSpPr>
        <p:spPr/>
        <p:txBody>
          <a:bodyPr/>
          <a:lstStyle/>
          <a:p>
            <a:r>
              <a:rPr lang="en-US" dirty="0"/>
              <a:t>Getting the best from generative AI </a:t>
            </a:r>
          </a:p>
        </p:txBody>
      </p:sp>
      <p:sp>
        <p:nvSpPr>
          <p:cNvPr id="3" name="Slide Number Placeholder 2">
            <a:extLst>
              <a:ext uri="{FF2B5EF4-FFF2-40B4-BE49-F238E27FC236}">
                <a16:creationId xmlns:a16="http://schemas.microsoft.com/office/drawing/2014/main" id="{B7C5456F-9B6B-414F-CC01-F3FD0D615555}"/>
              </a:ext>
            </a:extLst>
          </p:cNvPr>
          <p:cNvSpPr>
            <a:spLocks noGrp="1"/>
          </p:cNvSpPr>
          <p:nvPr>
            <p:ph type="sldNum" sz="quarter" idx="4"/>
          </p:nvPr>
        </p:nvSpPr>
        <p:spPr/>
        <p:txBody>
          <a:bodyPr/>
          <a:lstStyle/>
          <a:p>
            <a:fld id="{DC503246-BBCE-4F0A-BCDC-08FC4C52637D}" type="slidenum">
              <a:rPr lang="en-US" smtClean="0"/>
              <a:pPr/>
              <a:t>130</a:t>
            </a:fld>
            <a:endParaRPr lang="en-US"/>
          </a:p>
        </p:txBody>
      </p:sp>
    </p:spTree>
    <p:extLst>
      <p:ext uri="{BB962C8B-B14F-4D97-AF65-F5344CB8AC3E}">
        <p14:creationId xmlns:p14="http://schemas.microsoft.com/office/powerpoint/2010/main" val="40178769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CE227C1-46A2-5FBE-72BE-E698F0DC2D97}"/>
              </a:ext>
            </a:extLst>
          </p:cNvPr>
          <p:cNvSpPr/>
          <p:nvPr/>
        </p:nvSpPr>
        <p:spPr>
          <a:xfrm>
            <a:off x="4736776" y="808170"/>
            <a:ext cx="2559499" cy="2559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Title 1">
            <a:extLst>
              <a:ext uri="{FF2B5EF4-FFF2-40B4-BE49-F238E27FC236}">
                <a16:creationId xmlns:a16="http://schemas.microsoft.com/office/drawing/2014/main" id="{C8A5F9A3-5176-BF4A-A8EE-6F00001032DF}"/>
              </a:ext>
            </a:extLst>
          </p:cNvPr>
          <p:cNvSpPr txBox="1">
            <a:spLocks/>
          </p:cNvSpPr>
          <p:nvPr/>
        </p:nvSpPr>
        <p:spPr>
          <a:xfrm>
            <a:off x="2483557" y="2852317"/>
            <a:ext cx="7224889" cy="1153368"/>
          </a:xfrm>
          <a:prstGeom prst="rect">
            <a:avLst/>
          </a:prstGeom>
        </p:spPr>
        <p:txBody>
          <a:bodyPr vert="horz" lIns="0" tIns="71025" rIns="44391" bIns="7102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158557">
              <a:lnSpc>
                <a:spcPct val="80000"/>
              </a:lnSpc>
              <a:spcBef>
                <a:spcPts val="971"/>
              </a:spcBef>
              <a:defRPr/>
            </a:pPr>
            <a:endParaRPr lang="en-US" sz="6042" b="1" spc="-17" dirty="0">
              <a:gradFill>
                <a:gsLst>
                  <a:gs pos="60000">
                    <a:srgbClr val="FDA473"/>
                  </a:gs>
                  <a:gs pos="0">
                    <a:srgbClr val="A514FB"/>
                  </a:gs>
                </a:gsLst>
                <a:lin ang="2700000" scaled="0"/>
              </a:gradFill>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sp>
        <p:nvSpPr>
          <p:cNvPr id="10" name="Title 1">
            <a:extLst>
              <a:ext uri="{FF2B5EF4-FFF2-40B4-BE49-F238E27FC236}">
                <a16:creationId xmlns:a16="http://schemas.microsoft.com/office/drawing/2014/main" id="{EC0AD322-6FC6-7069-E8CD-383FD41C6541}"/>
              </a:ext>
            </a:extLst>
          </p:cNvPr>
          <p:cNvSpPr txBox="1">
            <a:spLocks/>
          </p:cNvSpPr>
          <p:nvPr/>
        </p:nvSpPr>
        <p:spPr>
          <a:xfrm>
            <a:off x="2635956" y="3004717"/>
            <a:ext cx="7224889" cy="1153368"/>
          </a:xfrm>
          <a:prstGeom prst="rect">
            <a:avLst/>
          </a:prstGeom>
        </p:spPr>
        <p:txBody>
          <a:bodyPr vert="horz" lIns="0" tIns="71025" rIns="44391" bIns="7102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158555">
              <a:lnSpc>
                <a:spcPct val="80000"/>
              </a:lnSpc>
              <a:spcBef>
                <a:spcPts val="971"/>
              </a:spcBef>
              <a:defRPr/>
            </a:pPr>
            <a:endParaRPr lang="en-US" sz="6042" b="1" spc="-17" dirty="0">
              <a:gradFill>
                <a:gsLst>
                  <a:gs pos="60000">
                    <a:srgbClr val="FDA473"/>
                  </a:gs>
                  <a:gs pos="0">
                    <a:srgbClr val="A514FB"/>
                  </a:gs>
                </a:gsLst>
                <a:lin ang="2700000" scaled="0"/>
              </a:gradFill>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sp>
        <p:nvSpPr>
          <p:cNvPr id="13" name="Title 1">
            <a:extLst>
              <a:ext uri="{FF2B5EF4-FFF2-40B4-BE49-F238E27FC236}">
                <a16:creationId xmlns:a16="http://schemas.microsoft.com/office/drawing/2014/main" id="{7B0A3DE4-87D4-42A7-7AF2-4F0B851C193B}"/>
              </a:ext>
            </a:extLst>
          </p:cNvPr>
          <p:cNvSpPr txBox="1">
            <a:spLocks/>
          </p:cNvSpPr>
          <p:nvPr/>
        </p:nvSpPr>
        <p:spPr>
          <a:xfrm>
            <a:off x="1546485" y="3637733"/>
            <a:ext cx="9099030" cy="888305"/>
          </a:xfrm>
          <a:prstGeom prst="rect">
            <a:avLst/>
          </a:prstGeom>
          <a:noFill/>
        </p:spPr>
        <p:txBody>
          <a:bodyPr vert="horz" lIns="0" tIns="45720" rIns="0" bIns="45720" rtlCol="0" anchor="t">
            <a:noAutofit/>
          </a:bodyPr>
          <a:lstStyle>
            <a:lvl1pPr algn="l" defTabSz="541887" rtl="0" eaLnBrk="1" latinLnBrk="0" hangingPunct="1">
              <a:lnSpc>
                <a:spcPct val="90000"/>
              </a:lnSpc>
              <a:spcBef>
                <a:spcPct val="0"/>
              </a:spcBef>
              <a:buNone/>
              <a:defRPr sz="2370" kern="1200" spc="-59" baseline="0">
                <a:solidFill>
                  <a:schemeClr val="tx1"/>
                </a:solidFill>
                <a:latin typeface="+mj-lt"/>
                <a:ea typeface="+mj-ea"/>
                <a:cs typeface="+mj-cs"/>
              </a:defRPr>
            </a:lvl1pPr>
          </a:lstStyle>
          <a:p>
            <a:pPr algn="ctr"/>
            <a:r>
              <a:rPr lang="en-US" sz="4800" b="1" dirty="0">
                <a:latin typeface="+mn-lt"/>
                <a:ea typeface="Amazon Ember Display Light" panose="020F0403020204020204" pitchFamily="34" charset="0"/>
                <a:cs typeface="Amazon Ember Display Light" panose="020F0403020204020204" pitchFamily="34" charset="0"/>
              </a:rPr>
              <a:t>Amazon Q Developer </a:t>
            </a:r>
            <a:r>
              <a:rPr lang="en-US" sz="4800" dirty="0">
                <a:latin typeface="+mn-lt"/>
                <a:ea typeface="Amazon Ember Display Light" panose="020F0403020204020204" pitchFamily="34" charset="0"/>
                <a:cs typeface="Amazon Ember Display Light" panose="020F0403020204020204" pitchFamily="34" charset="0"/>
              </a:rPr>
              <a:t>transforms</a:t>
            </a:r>
          </a:p>
          <a:p>
            <a:pPr algn="ctr"/>
            <a:r>
              <a:rPr lang="en-US" sz="4800" dirty="0">
                <a:latin typeface="+mn-lt"/>
                <a:ea typeface="Amazon Ember Display Light" panose="020F0403020204020204" pitchFamily="34" charset="0"/>
                <a:cs typeface="Amazon Ember Display Light" panose="020F0403020204020204" pitchFamily="34" charset="0"/>
              </a:rPr>
              <a:t>the developer experience</a:t>
            </a:r>
            <a:endParaRPr lang="en-US" sz="4800" b="1" dirty="0">
              <a:gradFill flip="none" rotWithShape="1">
                <a:gsLst>
                  <a:gs pos="0">
                    <a:schemeClr val="accent5"/>
                  </a:gs>
                  <a:gs pos="47000">
                    <a:schemeClr val="accent4"/>
                  </a:gs>
                  <a:gs pos="100000">
                    <a:schemeClr val="accent3"/>
                  </a:gs>
                </a:gsLst>
                <a:lin ang="0" scaled="1"/>
                <a:tileRect/>
              </a:gradFill>
            </a:endParaRPr>
          </a:p>
        </p:txBody>
      </p:sp>
      <p:pic>
        <p:nvPicPr>
          <p:cNvPr id="3" name="Picture 2">
            <a:extLst>
              <a:ext uri="{FF2B5EF4-FFF2-40B4-BE49-F238E27FC236}">
                <a16:creationId xmlns:a16="http://schemas.microsoft.com/office/drawing/2014/main" id="{1F44F915-2E63-4D13-B053-F5410D96B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729" y="1171123"/>
            <a:ext cx="1833594" cy="1833594"/>
          </a:xfrm>
          <a:prstGeom prst="rect">
            <a:avLst/>
          </a:prstGeom>
        </p:spPr>
      </p:pic>
    </p:spTree>
    <p:extLst>
      <p:ext uri="{BB962C8B-B14F-4D97-AF65-F5344CB8AC3E}">
        <p14:creationId xmlns:p14="http://schemas.microsoft.com/office/powerpoint/2010/main" val="194382656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1E0751-7DD3-59A2-0B4B-B703977EA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685" y="554386"/>
            <a:ext cx="4826122" cy="43224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65537561-4F70-8A61-EDFF-A8820516AA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622" y="554386"/>
            <a:ext cx="4903695" cy="43918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60CEF72D-4F7B-F33B-66FA-3F00DC8D83BB}"/>
              </a:ext>
            </a:extLst>
          </p:cNvPr>
          <p:cNvPicPr>
            <a:picLocks noChangeAspect="1"/>
          </p:cNvPicPr>
          <p:nvPr/>
        </p:nvPicPr>
        <p:blipFill>
          <a:blip r:embed="rId5"/>
          <a:stretch>
            <a:fillRect/>
          </a:stretch>
        </p:blipFill>
        <p:spPr>
          <a:xfrm>
            <a:off x="8735868" y="4311361"/>
            <a:ext cx="1130877" cy="1130877"/>
          </a:xfrm>
          <a:prstGeom prst="rect">
            <a:avLst/>
          </a:prstGeom>
          <a:ln w="57150">
            <a:solidFill>
              <a:schemeClr val="bg1"/>
            </a:solidFill>
          </a:ln>
        </p:spPr>
      </p:pic>
      <p:pic>
        <p:nvPicPr>
          <p:cNvPr id="9" name="Picture 8">
            <a:extLst>
              <a:ext uri="{FF2B5EF4-FFF2-40B4-BE49-F238E27FC236}">
                <a16:creationId xmlns:a16="http://schemas.microsoft.com/office/drawing/2014/main" id="{8C8FD8CC-A894-1E5D-A7F1-247C83F5411A}"/>
              </a:ext>
            </a:extLst>
          </p:cNvPr>
          <p:cNvPicPr>
            <a:picLocks noChangeAspect="1"/>
          </p:cNvPicPr>
          <p:nvPr/>
        </p:nvPicPr>
        <p:blipFill>
          <a:blip r:embed="rId6"/>
          <a:stretch>
            <a:fillRect/>
          </a:stretch>
        </p:blipFill>
        <p:spPr>
          <a:xfrm>
            <a:off x="2325255" y="4311360"/>
            <a:ext cx="1130877" cy="1130877"/>
          </a:xfrm>
          <a:prstGeom prst="rect">
            <a:avLst/>
          </a:prstGeom>
          <a:ln w="57150">
            <a:solidFill>
              <a:schemeClr val="bg1"/>
            </a:solidFill>
          </a:ln>
        </p:spPr>
      </p:pic>
    </p:spTree>
    <p:extLst>
      <p:ext uri="{BB962C8B-B14F-4D97-AF65-F5344CB8AC3E}">
        <p14:creationId xmlns:p14="http://schemas.microsoft.com/office/powerpoint/2010/main" val="327961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A5F9A3-5176-BF4A-A8EE-6F00001032DF}"/>
              </a:ext>
            </a:extLst>
          </p:cNvPr>
          <p:cNvSpPr txBox="1">
            <a:spLocks/>
          </p:cNvSpPr>
          <p:nvPr/>
        </p:nvSpPr>
        <p:spPr>
          <a:xfrm>
            <a:off x="2483557" y="2852317"/>
            <a:ext cx="7224889" cy="1153368"/>
          </a:xfrm>
          <a:prstGeom prst="rect">
            <a:avLst/>
          </a:prstGeom>
        </p:spPr>
        <p:txBody>
          <a:bodyPr vert="horz" lIns="0" tIns="71025" rIns="44391" bIns="7102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158557">
              <a:lnSpc>
                <a:spcPct val="80000"/>
              </a:lnSpc>
              <a:spcBef>
                <a:spcPts val="971"/>
              </a:spcBef>
              <a:defRPr/>
            </a:pPr>
            <a:endParaRPr lang="en-US" sz="6042" b="1" spc="-17" dirty="0">
              <a:gradFill>
                <a:gsLst>
                  <a:gs pos="60000">
                    <a:srgbClr val="FDA473"/>
                  </a:gs>
                  <a:gs pos="0">
                    <a:srgbClr val="A514FB"/>
                  </a:gs>
                </a:gsLst>
                <a:lin ang="2700000" scaled="0"/>
              </a:gradFill>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sp>
        <p:nvSpPr>
          <p:cNvPr id="10" name="Title 1">
            <a:extLst>
              <a:ext uri="{FF2B5EF4-FFF2-40B4-BE49-F238E27FC236}">
                <a16:creationId xmlns:a16="http://schemas.microsoft.com/office/drawing/2014/main" id="{EC0AD322-6FC6-7069-E8CD-383FD41C6541}"/>
              </a:ext>
            </a:extLst>
          </p:cNvPr>
          <p:cNvSpPr txBox="1">
            <a:spLocks/>
          </p:cNvSpPr>
          <p:nvPr/>
        </p:nvSpPr>
        <p:spPr>
          <a:xfrm>
            <a:off x="2635956" y="3004717"/>
            <a:ext cx="7224889" cy="1153368"/>
          </a:xfrm>
          <a:prstGeom prst="rect">
            <a:avLst/>
          </a:prstGeom>
        </p:spPr>
        <p:txBody>
          <a:bodyPr vert="horz" lIns="0" tIns="71025" rIns="44391" bIns="7102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158555">
              <a:lnSpc>
                <a:spcPct val="80000"/>
              </a:lnSpc>
              <a:spcBef>
                <a:spcPts val="971"/>
              </a:spcBef>
              <a:defRPr/>
            </a:pPr>
            <a:endParaRPr lang="en-US" sz="6042" b="1" spc="-17" dirty="0">
              <a:gradFill>
                <a:gsLst>
                  <a:gs pos="60000">
                    <a:srgbClr val="FDA473"/>
                  </a:gs>
                  <a:gs pos="0">
                    <a:srgbClr val="A514FB"/>
                  </a:gs>
                </a:gsLst>
                <a:lin ang="2700000" scaled="0"/>
              </a:gradFill>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2" name="Online Media 1" descr="Getting started with Amazon Q Developer in IntelliJ">
            <a:hlinkClick r:id="" action="ppaction://media"/>
            <a:extLst>
              <a:ext uri="{FF2B5EF4-FFF2-40B4-BE49-F238E27FC236}">
                <a16:creationId xmlns:a16="http://schemas.microsoft.com/office/drawing/2014/main" id="{EB5F74BC-132C-F20A-9214-A7A28E5EC1E4}"/>
              </a:ext>
            </a:extLst>
          </p:cNvPr>
          <p:cNvPicPr>
            <a:picLocks noRot="1" noChangeAspect="1"/>
          </p:cNvPicPr>
          <p:nvPr>
            <a:videoFile r:link="rId1"/>
          </p:nvPr>
        </p:nvPicPr>
        <p:blipFill>
          <a:blip r:embed="rId4"/>
          <a:stretch>
            <a:fillRect/>
          </a:stretch>
        </p:blipFill>
        <p:spPr>
          <a:xfrm>
            <a:off x="26973" y="0"/>
            <a:ext cx="12165027" cy="6873240"/>
          </a:xfrm>
          <a:prstGeom prst="rect">
            <a:avLst/>
          </a:prstGeom>
        </p:spPr>
      </p:pic>
    </p:spTree>
    <p:extLst>
      <p:ext uri="{BB962C8B-B14F-4D97-AF65-F5344CB8AC3E}">
        <p14:creationId xmlns:p14="http://schemas.microsoft.com/office/powerpoint/2010/main" val="1613064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A5F9A3-5176-BF4A-A8EE-6F00001032DF}"/>
              </a:ext>
            </a:extLst>
          </p:cNvPr>
          <p:cNvSpPr txBox="1">
            <a:spLocks/>
          </p:cNvSpPr>
          <p:nvPr/>
        </p:nvSpPr>
        <p:spPr>
          <a:xfrm>
            <a:off x="2483557" y="2852317"/>
            <a:ext cx="7224889" cy="1153368"/>
          </a:xfrm>
          <a:prstGeom prst="rect">
            <a:avLst/>
          </a:prstGeom>
        </p:spPr>
        <p:txBody>
          <a:bodyPr vert="horz" lIns="0" tIns="71025" rIns="44391" bIns="7102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158557">
              <a:lnSpc>
                <a:spcPct val="80000"/>
              </a:lnSpc>
              <a:spcBef>
                <a:spcPts val="971"/>
              </a:spcBef>
              <a:defRPr/>
            </a:pPr>
            <a:endParaRPr lang="en-US" sz="6042" b="1" spc="-17" dirty="0">
              <a:gradFill>
                <a:gsLst>
                  <a:gs pos="60000">
                    <a:srgbClr val="FDA473"/>
                  </a:gs>
                  <a:gs pos="0">
                    <a:srgbClr val="A514FB"/>
                  </a:gs>
                </a:gsLst>
                <a:lin ang="2700000" scaled="0"/>
              </a:gradFill>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sp>
        <p:nvSpPr>
          <p:cNvPr id="10" name="Title 1">
            <a:extLst>
              <a:ext uri="{FF2B5EF4-FFF2-40B4-BE49-F238E27FC236}">
                <a16:creationId xmlns:a16="http://schemas.microsoft.com/office/drawing/2014/main" id="{EC0AD322-6FC6-7069-E8CD-383FD41C6541}"/>
              </a:ext>
            </a:extLst>
          </p:cNvPr>
          <p:cNvSpPr txBox="1">
            <a:spLocks/>
          </p:cNvSpPr>
          <p:nvPr/>
        </p:nvSpPr>
        <p:spPr>
          <a:xfrm>
            <a:off x="2635956" y="3004717"/>
            <a:ext cx="7224889" cy="1153368"/>
          </a:xfrm>
          <a:prstGeom prst="rect">
            <a:avLst/>
          </a:prstGeom>
        </p:spPr>
        <p:txBody>
          <a:bodyPr vert="horz" lIns="0" tIns="71025" rIns="44391" bIns="7102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158555">
              <a:lnSpc>
                <a:spcPct val="80000"/>
              </a:lnSpc>
              <a:spcBef>
                <a:spcPts val="971"/>
              </a:spcBef>
              <a:defRPr/>
            </a:pPr>
            <a:endParaRPr lang="en-US" sz="6042" b="1" spc="-17" dirty="0">
              <a:gradFill>
                <a:gsLst>
                  <a:gs pos="60000">
                    <a:srgbClr val="FDA473"/>
                  </a:gs>
                  <a:gs pos="0">
                    <a:srgbClr val="A514FB"/>
                  </a:gs>
                </a:gsLst>
                <a:lin ang="2700000" scaled="0"/>
              </a:gradFill>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3" name="Online Media 2" descr="Getting started with Amazon Q Developer in VSCode">
            <a:hlinkClick r:id="" action="ppaction://media"/>
            <a:extLst>
              <a:ext uri="{FF2B5EF4-FFF2-40B4-BE49-F238E27FC236}">
                <a16:creationId xmlns:a16="http://schemas.microsoft.com/office/drawing/2014/main" id="{854541EC-CFBD-CF7D-C799-56C40E13BE52}"/>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spTree>
    <p:extLst>
      <p:ext uri="{BB962C8B-B14F-4D97-AF65-F5344CB8AC3E}">
        <p14:creationId xmlns:p14="http://schemas.microsoft.com/office/powerpoint/2010/main" val="4182654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3B2DBF0-32FF-2854-7C1A-AB1D05AE78AA}"/>
              </a:ext>
            </a:extLst>
          </p:cNvPr>
          <p:cNvSpPr/>
          <p:nvPr/>
        </p:nvSpPr>
        <p:spPr>
          <a:xfrm>
            <a:off x="731521" y="1111348"/>
            <a:ext cx="1266093" cy="1266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b="1" dirty="0">
                <a:solidFill>
                  <a:schemeClr val="accent6"/>
                </a:solidFill>
                <a:latin typeface="+mj-lt"/>
              </a:rPr>
              <a:t>1</a:t>
            </a:r>
          </a:p>
        </p:txBody>
      </p:sp>
      <p:sp>
        <p:nvSpPr>
          <p:cNvPr id="4" name="TextBox 3">
            <a:extLst>
              <a:ext uri="{FF2B5EF4-FFF2-40B4-BE49-F238E27FC236}">
                <a16:creationId xmlns:a16="http://schemas.microsoft.com/office/drawing/2014/main" id="{BBF1865E-3DB5-8F2E-F3C3-BD87FD3FEA1E}"/>
              </a:ext>
            </a:extLst>
          </p:cNvPr>
          <p:cNvSpPr txBox="1"/>
          <p:nvPr/>
        </p:nvSpPr>
        <p:spPr>
          <a:xfrm>
            <a:off x="2595491" y="1249236"/>
            <a:ext cx="8644597" cy="830997"/>
          </a:xfrm>
          <a:prstGeom prst="rect">
            <a:avLst/>
          </a:prstGeom>
          <a:noFill/>
        </p:spPr>
        <p:txBody>
          <a:bodyPr wrap="square" lIns="0" rIns="0" rtlCol="0">
            <a:spAutoFit/>
          </a:bodyPr>
          <a:lstStyle/>
          <a:p>
            <a:pPr algn="l"/>
            <a:r>
              <a:rPr lang="en-US" sz="2400" dirty="0">
                <a:latin typeface="+mj-lt"/>
              </a:rPr>
              <a:t>Are you using the most effective generative AI tool for your task?</a:t>
            </a:r>
          </a:p>
        </p:txBody>
      </p:sp>
      <p:sp>
        <p:nvSpPr>
          <p:cNvPr id="5" name="Oval 4">
            <a:extLst>
              <a:ext uri="{FF2B5EF4-FFF2-40B4-BE49-F238E27FC236}">
                <a16:creationId xmlns:a16="http://schemas.microsoft.com/office/drawing/2014/main" id="{D6DAC2EF-00D6-4598-1FD5-A71435D5EFE7}"/>
              </a:ext>
            </a:extLst>
          </p:cNvPr>
          <p:cNvSpPr/>
          <p:nvPr/>
        </p:nvSpPr>
        <p:spPr>
          <a:xfrm>
            <a:off x="731521" y="2795953"/>
            <a:ext cx="1266093" cy="1266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b="1" dirty="0">
                <a:solidFill>
                  <a:schemeClr val="accent6"/>
                </a:solidFill>
                <a:latin typeface="+mj-lt"/>
              </a:rPr>
              <a:t>2</a:t>
            </a:r>
          </a:p>
        </p:txBody>
      </p:sp>
      <p:sp>
        <p:nvSpPr>
          <p:cNvPr id="6" name="TextBox 5">
            <a:extLst>
              <a:ext uri="{FF2B5EF4-FFF2-40B4-BE49-F238E27FC236}">
                <a16:creationId xmlns:a16="http://schemas.microsoft.com/office/drawing/2014/main" id="{EFF0A9BE-E951-BF3A-32FC-8C0AE8FB5E9A}"/>
              </a:ext>
            </a:extLst>
          </p:cNvPr>
          <p:cNvSpPr txBox="1"/>
          <p:nvPr/>
        </p:nvSpPr>
        <p:spPr>
          <a:xfrm>
            <a:off x="2595491" y="3180581"/>
            <a:ext cx="5366823" cy="830997"/>
          </a:xfrm>
          <a:prstGeom prst="rect">
            <a:avLst/>
          </a:prstGeom>
          <a:noFill/>
        </p:spPr>
        <p:txBody>
          <a:bodyPr wrap="square" lIns="0" rIns="0" rtlCol="0">
            <a:spAutoFit/>
          </a:bodyPr>
          <a:lstStyle/>
          <a:p>
            <a:pPr algn="l"/>
            <a:r>
              <a:rPr lang="en-US" sz="2400" dirty="0">
                <a:latin typeface="+mj-lt"/>
              </a:rPr>
              <a:t>Be specific and detailed in what you want</a:t>
            </a:r>
          </a:p>
        </p:txBody>
      </p:sp>
      <p:sp>
        <p:nvSpPr>
          <p:cNvPr id="7" name="Oval 6">
            <a:extLst>
              <a:ext uri="{FF2B5EF4-FFF2-40B4-BE49-F238E27FC236}">
                <a16:creationId xmlns:a16="http://schemas.microsoft.com/office/drawing/2014/main" id="{66651E9F-5B37-4285-C778-6E24B80D463E}"/>
              </a:ext>
            </a:extLst>
          </p:cNvPr>
          <p:cNvSpPr/>
          <p:nvPr/>
        </p:nvSpPr>
        <p:spPr>
          <a:xfrm>
            <a:off x="731520" y="4480558"/>
            <a:ext cx="1266093" cy="1266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b="1" dirty="0">
                <a:solidFill>
                  <a:schemeClr val="accent6"/>
                </a:solidFill>
                <a:latin typeface="+mj-lt"/>
              </a:rPr>
              <a:t>3</a:t>
            </a:r>
          </a:p>
        </p:txBody>
      </p:sp>
      <p:sp>
        <p:nvSpPr>
          <p:cNvPr id="8" name="TextBox 7">
            <a:extLst>
              <a:ext uri="{FF2B5EF4-FFF2-40B4-BE49-F238E27FC236}">
                <a16:creationId xmlns:a16="http://schemas.microsoft.com/office/drawing/2014/main" id="{04086A5A-F67A-5B2B-0CA2-4BE4B3953A48}"/>
              </a:ext>
            </a:extLst>
          </p:cNvPr>
          <p:cNvSpPr txBox="1"/>
          <p:nvPr/>
        </p:nvSpPr>
        <p:spPr>
          <a:xfrm>
            <a:off x="2595490" y="4882771"/>
            <a:ext cx="8644597" cy="461665"/>
          </a:xfrm>
          <a:prstGeom prst="rect">
            <a:avLst/>
          </a:prstGeom>
          <a:noFill/>
        </p:spPr>
        <p:txBody>
          <a:bodyPr wrap="square" lIns="0" rIns="0" rtlCol="0">
            <a:spAutoFit/>
          </a:bodyPr>
          <a:lstStyle/>
          <a:p>
            <a:pPr algn="l"/>
            <a:r>
              <a:rPr lang="en-US" sz="2400" dirty="0">
                <a:latin typeface="+mj-lt"/>
              </a:rPr>
              <a:t>Context is key</a:t>
            </a:r>
          </a:p>
        </p:txBody>
      </p:sp>
      <p:pic>
        <p:nvPicPr>
          <p:cNvPr id="18436" name="Picture 4" descr="an icon that shows a ninja wearing a pink outfit, doing a flying kick, holding a placard, , on a white background, in pixel art">
            <a:extLst>
              <a:ext uri="{FF2B5EF4-FFF2-40B4-BE49-F238E27FC236}">
                <a16:creationId xmlns:a16="http://schemas.microsoft.com/office/drawing/2014/main" id="{9C9DDDC3-579F-7ADA-4910-388ACBCFB8C5}"/>
              </a:ext>
            </a:extLst>
          </p:cNvPr>
          <p:cNvPicPr>
            <a:picLocks noChangeAspect="1" noChangeArrowheads="1"/>
          </p:cNvPicPr>
          <p:nvPr/>
        </p:nvPicPr>
        <p:blipFill>
          <a:blip r:embed="rId3">
            <a:clrChange>
              <a:clrFrom>
                <a:srgbClr val="F4FEFD"/>
              </a:clrFrom>
              <a:clrTo>
                <a:srgbClr val="F4FEFD">
                  <a:alpha val="0"/>
                </a:srgbClr>
              </a:clrTo>
            </a:clrChange>
            <a:extLst>
              <a:ext uri="{28A0092B-C50C-407E-A947-70E740481C1C}">
                <a14:useLocalDpi xmlns:a14="http://schemas.microsoft.com/office/drawing/2010/main" val="0"/>
              </a:ext>
            </a:extLst>
          </a:blip>
          <a:srcRect/>
          <a:stretch>
            <a:fillRect/>
          </a:stretch>
        </p:blipFill>
        <p:spPr bwMode="auto">
          <a:xfrm>
            <a:off x="8159262" y="2542733"/>
            <a:ext cx="3875649" cy="387564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2E335F0-1F03-A192-1871-D93A47A7C66D}"/>
              </a:ext>
            </a:extLst>
          </p:cNvPr>
          <p:cNvSpPr/>
          <p:nvPr/>
        </p:nvSpPr>
        <p:spPr>
          <a:xfrm>
            <a:off x="8618220" y="3017520"/>
            <a:ext cx="693420" cy="4114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200" b="1" dirty="0">
                <a:solidFill>
                  <a:schemeClr val="tx1"/>
                </a:solidFill>
                <a:latin typeface="Amazon Ember Cd RC" panose="020B0606020204020204" pitchFamily="34" charset="0"/>
                <a:ea typeface="Amazon Ember Cd RC" panose="020B0606020204020204" pitchFamily="34" charset="0"/>
                <a:cs typeface="Amazon Ember Cd RC" panose="020B0606020204020204" pitchFamily="34" charset="0"/>
              </a:rPr>
              <a:t>Prompt Ninja</a:t>
            </a:r>
          </a:p>
        </p:txBody>
      </p:sp>
    </p:spTree>
    <p:extLst>
      <p:ext uri="{BB962C8B-B14F-4D97-AF65-F5344CB8AC3E}">
        <p14:creationId xmlns:p14="http://schemas.microsoft.com/office/powerpoint/2010/main" val="128472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3B2DBF0-32FF-2854-7C1A-AB1D05AE78AA}"/>
              </a:ext>
            </a:extLst>
          </p:cNvPr>
          <p:cNvSpPr/>
          <p:nvPr/>
        </p:nvSpPr>
        <p:spPr>
          <a:xfrm>
            <a:off x="731521" y="215421"/>
            <a:ext cx="1266093" cy="1266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b="1" dirty="0">
                <a:solidFill>
                  <a:schemeClr val="accent6"/>
                </a:solidFill>
                <a:latin typeface="+mj-lt"/>
              </a:rPr>
              <a:t>1</a:t>
            </a:r>
          </a:p>
        </p:txBody>
      </p:sp>
      <p:sp>
        <p:nvSpPr>
          <p:cNvPr id="4" name="TextBox 3">
            <a:extLst>
              <a:ext uri="{FF2B5EF4-FFF2-40B4-BE49-F238E27FC236}">
                <a16:creationId xmlns:a16="http://schemas.microsoft.com/office/drawing/2014/main" id="{BBF1865E-3DB5-8F2E-F3C3-BD87FD3FEA1E}"/>
              </a:ext>
            </a:extLst>
          </p:cNvPr>
          <p:cNvSpPr txBox="1"/>
          <p:nvPr/>
        </p:nvSpPr>
        <p:spPr>
          <a:xfrm>
            <a:off x="2595490" y="582464"/>
            <a:ext cx="8644597" cy="461665"/>
          </a:xfrm>
          <a:prstGeom prst="rect">
            <a:avLst/>
          </a:prstGeom>
          <a:noFill/>
        </p:spPr>
        <p:txBody>
          <a:bodyPr wrap="square" lIns="0" rIns="0" rtlCol="0">
            <a:spAutoFit/>
          </a:bodyPr>
          <a:lstStyle/>
          <a:p>
            <a:pPr algn="l"/>
            <a:r>
              <a:rPr lang="en-US" sz="2400" dirty="0">
                <a:latin typeface="+mj-lt"/>
              </a:rPr>
              <a:t>Which version is it anyway</a:t>
            </a:r>
          </a:p>
        </p:txBody>
      </p:sp>
      <p:sp>
        <p:nvSpPr>
          <p:cNvPr id="5" name="Oval 4">
            <a:extLst>
              <a:ext uri="{FF2B5EF4-FFF2-40B4-BE49-F238E27FC236}">
                <a16:creationId xmlns:a16="http://schemas.microsoft.com/office/drawing/2014/main" id="{D6DAC2EF-00D6-4598-1FD5-A71435D5EFE7}"/>
              </a:ext>
            </a:extLst>
          </p:cNvPr>
          <p:cNvSpPr/>
          <p:nvPr/>
        </p:nvSpPr>
        <p:spPr>
          <a:xfrm>
            <a:off x="731521" y="1658918"/>
            <a:ext cx="1266093" cy="1266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b="1" dirty="0">
                <a:solidFill>
                  <a:schemeClr val="accent6"/>
                </a:solidFill>
                <a:latin typeface="+mj-lt"/>
              </a:rPr>
              <a:t>2</a:t>
            </a:r>
          </a:p>
        </p:txBody>
      </p:sp>
      <p:sp>
        <p:nvSpPr>
          <p:cNvPr id="6" name="TextBox 5">
            <a:extLst>
              <a:ext uri="{FF2B5EF4-FFF2-40B4-BE49-F238E27FC236}">
                <a16:creationId xmlns:a16="http://schemas.microsoft.com/office/drawing/2014/main" id="{EFF0A9BE-E951-BF3A-32FC-8C0AE8FB5E9A}"/>
              </a:ext>
            </a:extLst>
          </p:cNvPr>
          <p:cNvSpPr txBox="1"/>
          <p:nvPr/>
        </p:nvSpPr>
        <p:spPr>
          <a:xfrm>
            <a:off x="2595491" y="2043546"/>
            <a:ext cx="8976916" cy="461665"/>
          </a:xfrm>
          <a:prstGeom prst="rect">
            <a:avLst/>
          </a:prstGeom>
          <a:noFill/>
        </p:spPr>
        <p:txBody>
          <a:bodyPr wrap="square" lIns="0" rIns="0" rtlCol="0">
            <a:spAutoFit/>
          </a:bodyPr>
          <a:lstStyle/>
          <a:p>
            <a:pPr algn="l"/>
            <a:r>
              <a:rPr lang="en-US" sz="2400" dirty="0">
                <a:latin typeface="+mj-lt"/>
              </a:rPr>
              <a:t>Same words, different order</a:t>
            </a:r>
          </a:p>
        </p:txBody>
      </p:sp>
      <p:sp>
        <p:nvSpPr>
          <p:cNvPr id="7" name="Oval 6">
            <a:extLst>
              <a:ext uri="{FF2B5EF4-FFF2-40B4-BE49-F238E27FC236}">
                <a16:creationId xmlns:a16="http://schemas.microsoft.com/office/drawing/2014/main" id="{66651E9F-5B37-4285-C778-6E24B80D463E}"/>
              </a:ext>
            </a:extLst>
          </p:cNvPr>
          <p:cNvSpPr/>
          <p:nvPr/>
        </p:nvSpPr>
        <p:spPr>
          <a:xfrm>
            <a:off x="731520" y="3098627"/>
            <a:ext cx="1266093" cy="1266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b="1" dirty="0">
                <a:solidFill>
                  <a:schemeClr val="accent6"/>
                </a:solidFill>
                <a:latin typeface="+mj-lt"/>
              </a:rPr>
              <a:t>3</a:t>
            </a:r>
          </a:p>
        </p:txBody>
      </p:sp>
      <p:sp>
        <p:nvSpPr>
          <p:cNvPr id="8" name="TextBox 7">
            <a:extLst>
              <a:ext uri="{FF2B5EF4-FFF2-40B4-BE49-F238E27FC236}">
                <a16:creationId xmlns:a16="http://schemas.microsoft.com/office/drawing/2014/main" id="{04086A5A-F67A-5B2B-0CA2-4BE4B3953A48}"/>
              </a:ext>
            </a:extLst>
          </p:cNvPr>
          <p:cNvSpPr txBox="1"/>
          <p:nvPr/>
        </p:nvSpPr>
        <p:spPr>
          <a:xfrm>
            <a:off x="2595490" y="3500840"/>
            <a:ext cx="6263697" cy="461665"/>
          </a:xfrm>
          <a:prstGeom prst="rect">
            <a:avLst/>
          </a:prstGeom>
          <a:noFill/>
        </p:spPr>
        <p:txBody>
          <a:bodyPr wrap="square" lIns="0" rIns="0" rtlCol="0">
            <a:spAutoFit/>
          </a:bodyPr>
          <a:lstStyle/>
          <a:p>
            <a:pPr algn="l"/>
            <a:r>
              <a:rPr lang="en-US" sz="2400" dirty="0">
                <a:latin typeface="+mj-lt"/>
              </a:rPr>
              <a:t>Be explicit</a:t>
            </a:r>
          </a:p>
        </p:txBody>
      </p:sp>
      <p:pic>
        <p:nvPicPr>
          <p:cNvPr id="66566" name="Picture 6" descr="an icon that shows a ninja wearing pink leaping out to surprise the viewer, on a white background, in pixel art">
            <a:extLst>
              <a:ext uri="{FF2B5EF4-FFF2-40B4-BE49-F238E27FC236}">
                <a16:creationId xmlns:a16="http://schemas.microsoft.com/office/drawing/2014/main" id="{A4912304-0763-50F3-4ECB-1F6B2A9F0FE0}"/>
              </a:ext>
            </a:extLst>
          </p:cNvPr>
          <p:cNvPicPr>
            <a:picLocks noChangeAspect="1" noChangeArrowheads="1"/>
          </p:cNvPicPr>
          <p:nvPr/>
        </p:nvPicPr>
        <p:blipFill>
          <a:blip r:embed="rId3">
            <a:clrChange>
              <a:clrFrom>
                <a:srgbClr val="FCFEFD"/>
              </a:clrFrom>
              <a:clrTo>
                <a:srgbClr val="FCFEFD">
                  <a:alpha val="0"/>
                </a:srgbClr>
              </a:clrTo>
            </a:clrChange>
            <a:extLst>
              <a:ext uri="{28A0092B-C50C-407E-A947-70E740481C1C}">
                <a14:useLocalDpi xmlns:a14="http://schemas.microsoft.com/office/drawing/2010/main" val="0"/>
              </a:ext>
            </a:extLst>
          </a:blip>
          <a:srcRect/>
          <a:stretch>
            <a:fillRect/>
          </a:stretch>
        </p:blipFill>
        <p:spPr bwMode="auto">
          <a:xfrm>
            <a:off x="7005801" y="1771620"/>
            <a:ext cx="5186199" cy="5186199"/>
          </a:xfrm>
          <a:prstGeom prst="rect">
            <a:avLst/>
          </a:prstGeom>
          <a:noFill/>
          <a:effectLst>
            <a:outerShdw blurRad="238708" dist="244203" dir="2039122" algn="l" rotWithShape="0">
              <a:prstClr val="black">
                <a:alpha val="57275"/>
              </a:prstClr>
            </a:outerShdw>
          </a:effectLst>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5531F51-46EA-68F8-44DC-150D1DF6511F}"/>
              </a:ext>
            </a:extLst>
          </p:cNvPr>
          <p:cNvSpPr/>
          <p:nvPr/>
        </p:nvSpPr>
        <p:spPr>
          <a:xfrm>
            <a:off x="731520" y="4538336"/>
            <a:ext cx="1266093" cy="1266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4400" b="1" dirty="0">
                <a:solidFill>
                  <a:schemeClr val="accent6"/>
                </a:solidFill>
                <a:latin typeface="+mj-lt"/>
              </a:rPr>
              <a:t>4</a:t>
            </a:r>
          </a:p>
        </p:txBody>
      </p:sp>
      <p:sp>
        <p:nvSpPr>
          <p:cNvPr id="9" name="TextBox 8">
            <a:extLst>
              <a:ext uri="{FF2B5EF4-FFF2-40B4-BE49-F238E27FC236}">
                <a16:creationId xmlns:a16="http://schemas.microsoft.com/office/drawing/2014/main" id="{3C1DF1FE-8BDB-7089-B223-9DAADD15A852}"/>
              </a:ext>
            </a:extLst>
          </p:cNvPr>
          <p:cNvSpPr txBox="1"/>
          <p:nvPr/>
        </p:nvSpPr>
        <p:spPr>
          <a:xfrm>
            <a:off x="2595489" y="4882770"/>
            <a:ext cx="6263697" cy="461665"/>
          </a:xfrm>
          <a:prstGeom prst="rect">
            <a:avLst/>
          </a:prstGeom>
          <a:noFill/>
        </p:spPr>
        <p:txBody>
          <a:bodyPr wrap="square" lIns="0" rIns="0" rtlCol="0">
            <a:spAutoFit/>
          </a:bodyPr>
          <a:lstStyle/>
          <a:p>
            <a:pPr algn="l"/>
            <a:r>
              <a:rPr lang="en-US" sz="2400" dirty="0">
                <a:latin typeface="+mj-lt"/>
              </a:rPr>
              <a:t>Trust but ALWAYS verify</a:t>
            </a:r>
          </a:p>
        </p:txBody>
      </p:sp>
    </p:spTree>
    <p:extLst>
      <p:ext uri="{BB962C8B-B14F-4D97-AF65-F5344CB8AC3E}">
        <p14:creationId xmlns:p14="http://schemas.microsoft.com/office/powerpoint/2010/main" val="169848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A2E287-0D6B-5E5E-6E02-FEC9A2EE0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22" y="331453"/>
            <a:ext cx="5066683" cy="56070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1">
            <a:extLst>
              <a:ext uri="{FF2B5EF4-FFF2-40B4-BE49-F238E27FC236}">
                <a16:creationId xmlns:a16="http://schemas.microsoft.com/office/drawing/2014/main" id="{B76B93CB-DA1F-FA87-D76B-5AAA9E761D69}"/>
              </a:ext>
            </a:extLst>
          </p:cNvPr>
          <p:cNvPicPr>
            <a:picLocks noChangeAspect="1"/>
          </p:cNvPicPr>
          <p:nvPr/>
        </p:nvPicPr>
        <p:blipFill>
          <a:blip r:embed="rId4"/>
          <a:stretch>
            <a:fillRect/>
          </a:stretch>
        </p:blipFill>
        <p:spPr>
          <a:xfrm>
            <a:off x="8596786" y="2745046"/>
            <a:ext cx="1769776" cy="1769776"/>
          </a:xfrm>
          <a:prstGeom prst="rect">
            <a:avLst/>
          </a:prstGeom>
        </p:spPr>
      </p:pic>
      <p:sp>
        <p:nvSpPr>
          <p:cNvPr id="4" name="TextBox 3">
            <a:extLst>
              <a:ext uri="{FF2B5EF4-FFF2-40B4-BE49-F238E27FC236}">
                <a16:creationId xmlns:a16="http://schemas.microsoft.com/office/drawing/2014/main" id="{AD5AA1B2-309E-2220-9E98-FC9D24A55FBE}"/>
              </a:ext>
            </a:extLst>
          </p:cNvPr>
          <p:cNvSpPr txBox="1"/>
          <p:nvPr/>
        </p:nvSpPr>
        <p:spPr>
          <a:xfrm>
            <a:off x="6805534" y="1419849"/>
            <a:ext cx="4811841" cy="923330"/>
          </a:xfrm>
          <a:prstGeom prst="rect">
            <a:avLst/>
          </a:prstGeom>
          <a:noFill/>
        </p:spPr>
        <p:txBody>
          <a:bodyPr wrap="square" lIns="0" rIns="0" rtlCol="0">
            <a:spAutoFit/>
          </a:bodyPr>
          <a:lstStyle/>
          <a:p>
            <a:pPr algn="ctr"/>
            <a:r>
              <a:rPr lang="en-US" dirty="0"/>
              <a:t>Amazon Q helps developers avoid bias by filtering out code suggestions that might be considered biased and unfair</a:t>
            </a:r>
          </a:p>
        </p:txBody>
      </p:sp>
    </p:spTree>
    <p:extLst>
      <p:ext uri="{BB962C8B-B14F-4D97-AF65-F5344CB8AC3E}">
        <p14:creationId xmlns:p14="http://schemas.microsoft.com/office/powerpoint/2010/main" val="177459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7571-3F61-7FB7-16D0-4749DA1B4A8D}"/>
              </a:ext>
            </a:extLst>
          </p:cNvPr>
          <p:cNvSpPr>
            <a:spLocks noGrp="1"/>
          </p:cNvSpPr>
          <p:nvPr>
            <p:ph type="title"/>
          </p:nvPr>
        </p:nvSpPr>
        <p:spPr/>
        <p:txBody>
          <a:bodyPr/>
          <a:lstStyle/>
          <a:p>
            <a:r>
              <a:rPr lang="en-US" dirty="0"/>
              <a:t>The craft of the developer…</a:t>
            </a:r>
            <a:br>
              <a:rPr lang="en-US" dirty="0"/>
            </a:br>
            <a:br>
              <a:rPr lang="en-US" dirty="0"/>
            </a:br>
            <a:r>
              <a:rPr lang="en-US" dirty="0"/>
              <a:t>recalibrated</a:t>
            </a:r>
          </a:p>
        </p:txBody>
      </p:sp>
      <p:sp>
        <p:nvSpPr>
          <p:cNvPr id="3" name="Slide Number Placeholder 2">
            <a:extLst>
              <a:ext uri="{FF2B5EF4-FFF2-40B4-BE49-F238E27FC236}">
                <a16:creationId xmlns:a16="http://schemas.microsoft.com/office/drawing/2014/main" id="{98ECF16B-5915-B3F0-3F76-2534D6FD730F}"/>
              </a:ext>
            </a:extLst>
          </p:cNvPr>
          <p:cNvSpPr>
            <a:spLocks noGrp="1"/>
          </p:cNvSpPr>
          <p:nvPr>
            <p:ph type="sldNum" sz="quarter" idx="4"/>
          </p:nvPr>
        </p:nvSpPr>
        <p:spPr/>
        <p:txBody>
          <a:bodyPr/>
          <a:lstStyle/>
          <a:p>
            <a:fld id="{DC503246-BBCE-4F0A-BCDC-08FC4C52637D}" type="slidenum">
              <a:rPr lang="en-US" smtClean="0"/>
              <a:pPr/>
              <a:t>138</a:t>
            </a:fld>
            <a:endParaRPr lang="en-US"/>
          </a:p>
        </p:txBody>
      </p:sp>
    </p:spTree>
    <p:extLst>
      <p:ext uri="{BB962C8B-B14F-4D97-AF65-F5344CB8AC3E}">
        <p14:creationId xmlns:p14="http://schemas.microsoft.com/office/powerpoint/2010/main" val="159256860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8A5D27-E6FE-1E31-77A5-7F0C98398262}"/>
              </a:ext>
            </a:extLst>
          </p:cNvPr>
          <p:cNvSpPr txBox="1"/>
          <p:nvPr/>
        </p:nvSpPr>
        <p:spPr>
          <a:xfrm>
            <a:off x="1179810" y="2644170"/>
            <a:ext cx="9832380" cy="1569660"/>
          </a:xfrm>
          <a:prstGeom prst="rect">
            <a:avLst/>
          </a:prstGeom>
          <a:noFill/>
        </p:spPr>
        <p:txBody>
          <a:bodyPr wrap="square" lIns="0" rIns="0" rtlCol="0">
            <a:spAutoFit/>
          </a:bodyPr>
          <a:lstStyle/>
          <a:p>
            <a:pPr algn="ctr"/>
            <a:r>
              <a:rPr lang="en-GB" sz="4800" dirty="0">
                <a:latin typeface="+mj-lt"/>
              </a:rPr>
              <a:t>A new capability in the developer toolbox</a:t>
            </a:r>
          </a:p>
        </p:txBody>
      </p:sp>
    </p:spTree>
    <p:extLst>
      <p:ext uri="{BB962C8B-B14F-4D97-AF65-F5344CB8AC3E}">
        <p14:creationId xmlns:p14="http://schemas.microsoft.com/office/powerpoint/2010/main" val="128328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7E1508-FF0E-9C92-510C-1802DA2E20E2}"/>
              </a:ext>
            </a:extLst>
          </p:cNvPr>
          <p:cNvSpPr txBox="1"/>
          <p:nvPr/>
        </p:nvSpPr>
        <p:spPr>
          <a:xfrm>
            <a:off x="2684584" y="2767280"/>
            <a:ext cx="6822831" cy="707886"/>
          </a:xfrm>
          <a:prstGeom prst="rect">
            <a:avLst/>
          </a:prstGeom>
          <a:noFill/>
        </p:spPr>
        <p:txBody>
          <a:bodyPr wrap="square" lIns="0" rIns="0" rtlCol="0">
            <a:spAutoFit/>
          </a:bodyPr>
          <a:lstStyle/>
          <a:p>
            <a:pPr algn="ctr"/>
            <a:r>
              <a:rPr lang="en-US" sz="4000" dirty="0">
                <a:latin typeface="+mj-lt"/>
              </a:rPr>
              <a:t>Code is language</a:t>
            </a:r>
          </a:p>
        </p:txBody>
      </p:sp>
    </p:spTree>
    <p:extLst>
      <p:ext uri="{BB962C8B-B14F-4D97-AF65-F5344CB8AC3E}">
        <p14:creationId xmlns:p14="http://schemas.microsoft.com/office/powerpoint/2010/main" val="68233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8A5D27-E6FE-1E31-77A5-7F0C98398262}"/>
              </a:ext>
            </a:extLst>
          </p:cNvPr>
          <p:cNvSpPr txBox="1"/>
          <p:nvPr/>
        </p:nvSpPr>
        <p:spPr>
          <a:xfrm>
            <a:off x="3770844" y="3013501"/>
            <a:ext cx="4650312" cy="830997"/>
          </a:xfrm>
          <a:prstGeom prst="rect">
            <a:avLst/>
          </a:prstGeom>
          <a:noFill/>
        </p:spPr>
        <p:txBody>
          <a:bodyPr wrap="none" lIns="0" rIns="0" rtlCol="0">
            <a:spAutoFit/>
          </a:bodyPr>
          <a:lstStyle/>
          <a:p>
            <a:pPr algn="l"/>
            <a:r>
              <a:rPr lang="en-GB" sz="4800" dirty="0">
                <a:latin typeface="+mj-lt"/>
              </a:rPr>
              <a:t>Critical Thinker</a:t>
            </a:r>
          </a:p>
        </p:txBody>
      </p:sp>
    </p:spTree>
    <p:extLst>
      <p:ext uri="{BB962C8B-B14F-4D97-AF65-F5344CB8AC3E}">
        <p14:creationId xmlns:p14="http://schemas.microsoft.com/office/powerpoint/2010/main" val="331660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8A5D27-E6FE-1E31-77A5-7F0C98398262}"/>
              </a:ext>
            </a:extLst>
          </p:cNvPr>
          <p:cNvSpPr txBox="1"/>
          <p:nvPr/>
        </p:nvSpPr>
        <p:spPr>
          <a:xfrm>
            <a:off x="3034748" y="1895061"/>
            <a:ext cx="6375143" cy="2308324"/>
          </a:xfrm>
          <a:prstGeom prst="rect">
            <a:avLst/>
          </a:prstGeom>
          <a:noFill/>
        </p:spPr>
        <p:txBody>
          <a:bodyPr wrap="none" lIns="0" rIns="0" rtlCol="0">
            <a:spAutoFit/>
          </a:bodyPr>
          <a:lstStyle/>
          <a:p>
            <a:pPr algn="l"/>
            <a:r>
              <a:rPr lang="en-GB" sz="4800" strike="sngStrike" dirty="0">
                <a:latin typeface="+mj-lt"/>
              </a:rPr>
              <a:t>Artificial Intelligence</a:t>
            </a:r>
          </a:p>
          <a:p>
            <a:pPr algn="l"/>
            <a:endParaRPr lang="en-GB" sz="4800" dirty="0">
              <a:latin typeface="+mj-lt"/>
            </a:endParaRPr>
          </a:p>
          <a:p>
            <a:pPr algn="l"/>
            <a:r>
              <a:rPr lang="en-GB" sz="4800" dirty="0">
                <a:latin typeface="+mj-lt"/>
              </a:rPr>
              <a:t>Assisted Intelligence</a:t>
            </a:r>
          </a:p>
        </p:txBody>
      </p:sp>
    </p:spTree>
    <p:extLst>
      <p:ext uri="{BB962C8B-B14F-4D97-AF65-F5344CB8AC3E}">
        <p14:creationId xmlns:p14="http://schemas.microsoft.com/office/powerpoint/2010/main" val="351227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A3F9BB-BED0-BA62-F8A3-55E67143F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729" y="1112032"/>
            <a:ext cx="7772400" cy="40742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ounded Rectangle 4">
            <a:extLst>
              <a:ext uri="{FF2B5EF4-FFF2-40B4-BE49-F238E27FC236}">
                <a16:creationId xmlns:a16="http://schemas.microsoft.com/office/drawing/2014/main" id="{A904379C-00B7-835D-DDFB-B54DAB478633}"/>
              </a:ext>
            </a:extLst>
          </p:cNvPr>
          <p:cNvSpPr/>
          <p:nvPr/>
        </p:nvSpPr>
        <p:spPr>
          <a:xfrm>
            <a:off x="8117058" y="3756074"/>
            <a:ext cx="1631853" cy="101287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57552C77-75DE-81DA-42C9-23265A0108A2}"/>
              </a:ext>
            </a:extLst>
          </p:cNvPr>
          <p:cNvSpPr txBox="1"/>
          <p:nvPr/>
        </p:nvSpPr>
        <p:spPr>
          <a:xfrm>
            <a:off x="4783016" y="5561302"/>
            <a:ext cx="6958636" cy="369332"/>
          </a:xfrm>
          <a:prstGeom prst="rect">
            <a:avLst/>
          </a:prstGeom>
          <a:noFill/>
        </p:spPr>
        <p:txBody>
          <a:bodyPr wrap="none" lIns="0" rIns="0" rtlCol="0">
            <a:spAutoFit/>
          </a:bodyPr>
          <a:lstStyle/>
          <a:p>
            <a:pPr algn="l"/>
            <a:r>
              <a:rPr lang="en-US" dirty="0"/>
              <a:t>https://</a:t>
            </a:r>
            <a:r>
              <a:rPr lang="en-US" dirty="0" err="1"/>
              <a:t>tidyfirst.substack.com</a:t>
            </a:r>
            <a:r>
              <a:rPr lang="en-US" dirty="0"/>
              <a:t>/p/90-of-my-skills-are-now-worth-0</a:t>
            </a:r>
          </a:p>
        </p:txBody>
      </p:sp>
    </p:spTree>
    <p:extLst>
      <p:ext uri="{BB962C8B-B14F-4D97-AF65-F5344CB8AC3E}">
        <p14:creationId xmlns:p14="http://schemas.microsoft.com/office/powerpoint/2010/main" val="387337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ECC6EA-F649-779D-1FE0-05CB359AC16E}"/>
              </a:ext>
            </a:extLst>
          </p:cNvPr>
          <p:cNvSpPr txBox="1"/>
          <p:nvPr/>
        </p:nvSpPr>
        <p:spPr>
          <a:xfrm>
            <a:off x="534573" y="4402136"/>
            <a:ext cx="3277772" cy="923330"/>
          </a:xfrm>
          <a:prstGeom prst="rect">
            <a:avLst/>
          </a:prstGeom>
          <a:noFill/>
        </p:spPr>
        <p:txBody>
          <a:bodyPr wrap="square" lIns="0" rIns="0" rtlCol="0">
            <a:spAutoFit/>
          </a:bodyPr>
          <a:lstStyle/>
          <a:p>
            <a:pPr algn="ctr"/>
            <a:r>
              <a:rPr lang="en-US" dirty="0"/>
              <a:t>Stuff that generative AI developer tools can do better than me</a:t>
            </a:r>
          </a:p>
        </p:txBody>
      </p:sp>
      <p:sp>
        <p:nvSpPr>
          <p:cNvPr id="4" name="TextBox 3">
            <a:extLst>
              <a:ext uri="{FF2B5EF4-FFF2-40B4-BE49-F238E27FC236}">
                <a16:creationId xmlns:a16="http://schemas.microsoft.com/office/drawing/2014/main" id="{E1F21750-E585-4CB0-B9DE-9299BD85B6EC}"/>
              </a:ext>
            </a:extLst>
          </p:cNvPr>
          <p:cNvSpPr txBox="1"/>
          <p:nvPr/>
        </p:nvSpPr>
        <p:spPr>
          <a:xfrm>
            <a:off x="4457114" y="4365071"/>
            <a:ext cx="3277772" cy="923330"/>
          </a:xfrm>
          <a:prstGeom prst="rect">
            <a:avLst/>
          </a:prstGeom>
          <a:noFill/>
        </p:spPr>
        <p:txBody>
          <a:bodyPr wrap="square" lIns="0" rIns="0" rtlCol="0">
            <a:spAutoFit/>
          </a:bodyPr>
          <a:lstStyle/>
          <a:p>
            <a:pPr algn="ctr"/>
            <a:r>
              <a:rPr lang="en-US" dirty="0"/>
              <a:t>Things that generative AI developer tools will help me do better</a:t>
            </a:r>
          </a:p>
        </p:txBody>
      </p:sp>
      <p:sp>
        <p:nvSpPr>
          <p:cNvPr id="5" name="TextBox 4">
            <a:extLst>
              <a:ext uri="{FF2B5EF4-FFF2-40B4-BE49-F238E27FC236}">
                <a16:creationId xmlns:a16="http://schemas.microsoft.com/office/drawing/2014/main" id="{2B0ED7A5-15E9-9C91-E257-AD8B4B8B7125}"/>
              </a:ext>
            </a:extLst>
          </p:cNvPr>
          <p:cNvSpPr txBox="1"/>
          <p:nvPr/>
        </p:nvSpPr>
        <p:spPr>
          <a:xfrm>
            <a:off x="8238978" y="4402136"/>
            <a:ext cx="3277772" cy="646331"/>
          </a:xfrm>
          <a:prstGeom prst="rect">
            <a:avLst/>
          </a:prstGeom>
          <a:noFill/>
        </p:spPr>
        <p:txBody>
          <a:bodyPr wrap="square" lIns="0" rIns="0" rtlCol="0">
            <a:spAutoFit/>
          </a:bodyPr>
          <a:lstStyle/>
          <a:p>
            <a:pPr algn="ctr"/>
            <a:r>
              <a:rPr lang="en-US" dirty="0"/>
              <a:t>Things that developers will always do best</a:t>
            </a:r>
          </a:p>
        </p:txBody>
      </p:sp>
      <p:sp>
        <p:nvSpPr>
          <p:cNvPr id="6" name="Left-right Arrow 5">
            <a:extLst>
              <a:ext uri="{FF2B5EF4-FFF2-40B4-BE49-F238E27FC236}">
                <a16:creationId xmlns:a16="http://schemas.microsoft.com/office/drawing/2014/main" id="{73CA37E5-5F2A-A578-48C1-B562F55C885F}"/>
              </a:ext>
            </a:extLst>
          </p:cNvPr>
          <p:cNvSpPr/>
          <p:nvPr/>
        </p:nvSpPr>
        <p:spPr>
          <a:xfrm>
            <a:off x="534573" y="2969801"/>
            <a:ext cx="10841501" cy="914400"/>
          </a:xfrm>
          <a:prstGeom prst="leftRightArrow">
            <a:avLst/>
          </a:prstGeom>
          <a:solidFill>
            <a:schemeClr val="accent4"/>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7" name="TextBox 6">
            <a:extLst>
              <a:ext uri="{FF2B5EF4-FFF2-40B4-BE49-F238E27FC236}">
                <a16:creationId xmlns:a16="http://schemas.microsoft.com/office/drawing/2014/main" id="{CC793309-95E7-8CEA-91F7-223843733CD7}"/>
              </a:ext>
            </a:extLst>
          </p:cNvPr>
          <p:cNvSpPr txBox="1"/>
          <p:nvPr/>
        </p:nvSpPr>
        <p:spPr>
          <a:xfrm>
            <a:off x="1622612" y="793870"/>
            <a:ext cx="9126070" cy="1415772"/>
          </a:xfrm>
          <a:prstGeom prst="rect">
            <a:avLst/>
          </a:prstGeom>
          <a:noFill/>
        </p:spPr>
        <p:txBody>
          <a:bodyPr wrap="square">
            <a:spAutoFit/>
          </a:bodyPr>
          <a:lstStyle/>
          <a:p>
            <a:r>
              <a:rPr lang="en-GB" i="1" dirty="0"/>
              <a:t>“Some tools of thought are so blunt that they are almost useless; others are so sharp that they are dangerous. But the wise man will have the use of both kinds.” </a:t>
            </a:r>
          </a:p>
          <a:p>
            <a:pPr algn="r"/>
            <a:r>
              <a:rPr lang="en-GB" sz="1400" i="1" dirty="0"/>
              <a:t>~ Gregory Bateson</a:t>
            </a:r>
            <a:br>
              <a:rPr lang="en-GB" dirty="0"/>
            </a:br>
            <a:br>
              <a:rPr lang="en-GB" dirty="0"/>
            </a:br>
            <a:endParaRPr lang="en-US" dirty="0"/>
          </a:p>
        </p:txBody>
      </p:sp>
    </p:spTree>
    <p:extLst>
      <p:ext uri="{BB962C8B-B14F-4D97-AF65-F5344CB8AC3E}">
        <p14:creationId xmlns:p14="http://schemas.microsoft.com/office/powerpoint/2010/main" val="135742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CAA793-B848-6EC4-E2C8-D2CAB5BE3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192" y="1096191"/>
            <a:ext cx="2278352" cy="1774973"/>
          </a:xfrm>
          <a:prstGeom prst="rect">
            <a:avLst/>
          </a:prstGeom>
        </p:spPr>
      </p:pic>
      <p:sp>
        <p:nvSpPr>
          <p:cNvPr id="7" name="TextBox 6">
            <a:extLst>
              <a:ext uri="{FF2B5EF4-FFF2-40B4-BE49-F238E27FC236}">
                <a16:creationId xmlns:a16="http://schemas.microsoft.com/office/drawing/2014/main" id="{6C62E54F-E71A-2BF1-D9B2-AF3D1FE37E47}"/>
              </a:ext>
            </a:extLst>
          </p:cNvPr>
          <p:cNvSpPr txBox="1"/>
          <p:nvPr/>
        </p:nvSpPr>
        <p:spPr>
          <a:xfrm>
            <a:off x="2017709" y="3659059"/>
            <a:ext cx="2975318" cy="369332"/>
          </a:xfrm>
          <a:prstGeom prst="rect">
            <a:avLst/>
          </a:prstGeom>
          <a:noFill/>
        </p:spPr>
        <p:txBody>
          <a:bodyPr wrap="square" lIns="0" rIns="0" rtlCol="0">
            <a:spAutoFit/>
          </a:bodyPr>
          <a:lstStyle/>
          <a:p>
            <a:pPr algn="ctr"/>
            <a:r>
              <a:rPr lang="en-US" dirty="0"/>
              <a:t>Join the community</a:t>
            </a:r>
          </a:p>
        </p:txBody>
      </p:sp>
      <p:sp>
        <p:nvSpPr>
          <p:cNvPr id="8" name="TextBox 7">
            <a:extLst>
              <a:ext uri="{FF2B5EF4-FFF2-40B4-BE49-F238E27FC236}">
                <a16:creationId xmlns:a16="http://schemas.microsoft.com/office/drawing/2014/main" id="{7B28D868-C7B1-BAB5-61EF-202F7D6B3B5A}"/>
              </a:ext>
            </a:extLst>
          </p:cNvPr>
          <p:cNvSpPr txBox="1"/>
          <p:nvPr/>
        </p:nvSpPr>
        <p:spPr>
          <a:xfrm>
            <a:off x="6991254" y="3429000"/>
            <a:ext cx="2975318" cy="646331"/>
          </a:xfrm>
          <a:prstGeom prst="rect">
            <a:avLst/>
          </a:prstGeom>
          <a:noFill/>
        </p:spPr>
        <p:txBody>
          <a:bodyPr wrap="square" lIns="0" rIns="0" rtlCol="0">
            <a:spAutoFit/>
          </a:bodyPr>
          <a:lstStyle/>
          <a:p>
            <a:pPr algn="ctr"/>
            <a:r>
              <a:rPr lang="en-US" dirty="0"/>
              <a:t>Get started using Amazon Q Developer today</a:t>
            </a:r>
          </a:p>
        </p:txBody>
      </p:sp>
      <p:pic>
        <p:nvPicPr>
          <p:cNvPr id="9" name="Picture 8">
            <a:extLst>
              <a:ext uri="{FF2B5EF4-FFF2-40B4-BE49-F238E27FC236}">
                <a16:creationId xmlns:a16="http://schemas.microsoft.com/office/drawing/2014/main" id="{AC8E2F72-39BC-5E8F-8795-58A23C73F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0323" y="1108731"/>
            <a:ext cx="1537181" cy="1537181"/>
          </a:xfrm>
          <a:prstGeom prst="rect">
            <a:avLst/>
          </a:prstGeom>
          <a:effectLst>
            <a:outerShdw blurRad="50800" dist="253343" dir="4080000" algn="tl" rotWithShape="0">
              <a:prstClr val="black">
                <a:alpha val="40000"/>
              </a:prstClr>
            </a:outerShdw>
          </a:effectLst>
        </p:spPr>
      </p:pic>
      <p:sp>
        <p:nvSpPr>
          <p:cNvPr id="10" name="TextBox 9">
            <a:extLst>
              <a:ext uri="{FF2B5EF4-FFF2-40B4-BE49-F238E27FC236}">
                <a16:creationId xmlns:a16="http://schemas.microsoft.com/office/drawing/2014/main" id="{DD66BD3B-9EB5-B2C0-2DD1-4CA75B30C542}"/>
              </a:ext>
            </a:extLst>
          </p:cNvPr>
          <p:cNvSpPr txBox="1"/>
          <p:nvPr/>
        </p:nvSpPr>
        <p:spPr>
          <a:xfrm>
            <a:off x="2216553" y="5245607"/>
            <a:ext cx="2577629" cy="369332"/>
          </a:xfrm>
          <a:prstGeom prst="rect">
            <a:avLst/>
          </a:prstGeom>
          <a:noFill/>
        </p:spPr>
        <p:txBody>
          <a:bodyPr wrap="none" lIns="0" rIns="0" rtlCol="0">
            <a:spAutoFit/>
          </a:bodyPr>
          <a:lstStyle/>
          <a:p>
            <a:pPr algn="l"/>
            <a:r>
              <a:rPr lang="en-US" dirty="0"/>
              <a:t>https://</a:t>
            </a:r>
            <a:r>
              <a:rPr lang="en-US" dirty="0" err="1"/>
              <a:t>community.aws</a:t>
            </a:r>
            <a:r>
              <a:rPr lang="en-US" dirty="0"/>
              <a:t>/</a:t>
            </a:r>
          </a:p>
        </p:txBody>
      </p:sp>
      <p:sp>
        <p:nvSpPr>
          <p:cNvPr id="12" name="TextBox 11">
            <a:extLst>
              <a:ext uri="{FF2B5EF4-FFF2-40B4-BE49-F238E27FC236}">
                <a16:creationId xmlns:a16="http://schemas.microsoft.com/office/drawing/2014/main" id="{C94DBF00-6C70-ABDA-F44D-321FD71441FB}"/>
              </a:ext>
            </a:extLst>
          </p:cNvPr>
          <p:cNvSpPr txBox="1"/>
          <p:nvPr/>
        </p:nvSpPr>
        <p:spPr>
          <a:xfrm>
            <a:off x="6991254" y="5139252"/>
            <a:ext cx="3183037" cy="369332"/>
          </a:xfrm>
          <a:prstGeom prst="rect">
            <a:avLst/>
          </a:prstGeom>
          <a:noFill/>
        </p:spPr>
        <p:txBody>
          <a:bodyPr wrap="square">
            <a:spAutoFit/>
          </a:bodyPr>
          <a:lstStyle/>
          <a:p>
            <a:r>
              <a:rPr lang="en-US" dirty="0"/>
              <a:t>https://</a:t>
            </a:r>
            <a:r>
              <a:rPr lang="en-US" dirty="0" err="1"/>
              <a:t>aws.amazon.com</a:t>
            </a:r>
            <a:r>
              <a:rPr lang="en-US" dirty="0"/>
              <a:t>/q</a:t>
            </a:r>
          </a:p>
        </p:txBody>
      </p:sp>
    </p:spTree>
    <p:extLst>
      <p:ext uri="{BB962C8B-B14F-4D97-AF65-F5344CB8AC3E}">
        <p14:creationId xmlns:p14="http://schemas.microsoft.com/office/powerpoint/2010/main" val="342785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D209-54B3-B622-8C83-7F35CA4C322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9390F78-8588-15F8-A87F-73E3F98DD40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03246-BBCE-4F0A-BCDC-08FC4C52637D}" type="slidenum">
              <a:rPr kumimoji="0" lang="en-US" sz="1000" b="0" i="0" u="none" strike="noStrike" kern="1200" cap="none" spc="0" normalizeH="0" baseline="0" noProof="0" smtClean="0">
                <a:ln>
                  <a:noFill/>
                </a:ln>
                <a:solidFill>
                  <a:srgbClr val="161E2D">
                    <a:tint val="75000"/>
                  </a:srgb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000" b="0" i="0" u="none" strike="noStrike" kern="1200" cap="none" spc="0" normalizeH="0" baseline="0" noProof="0">
              <a:ln>
                <a:noFill/>
              </a:ln>
              <a:solidFill>
                <a:srgbClr val="161E2D">
                  <a:tint val="75000"/>
                </a:srgbClr>
              </a:solidFill>
              <a:effectLst/>
              <a:uLnTx/>
              <a:uFillTx/>
              <a:latin typeface="Amazon Ember Display"/>
              <a:ea typeface="+mn-ea"/>
              <a:cs typeface="+mn-cs"/>
            </a:endParaRPr>
          </a:p>
        </p:txBody>
      </p:sp>
      <p:pic>
        <p:nvPicPr>
          <p:cNvPr id="10" name="Picture 9">
            <a:extLst>
              <a:ext uri="{FF2B5EF4-FFF2-40B4-BE49-F238E27FC236}">
                <a16:creationId xmlns:a16="http://schemas.microsoft.com/office/drawing/2014/main" id="{D5C3B2D3-DEA7-8DE5-8A16-CC4F9A594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700" y="1188112"/>
            <a:ext cx="3962402" cy="3962402"/>
          </a:xfrm>
          <a:prstGeom prst="rect">
            <a:avLst/>
          </a:prstGeom>
        </p:spPr>
      </p:pic>
      <p:sp>
        <p:nvSpPr>
          <p:cNvPr id="11" name="Title 1">
            <a:extLst>
              <a:ext uri="{FF2B5EF4-FFF2-40B4-BE49-F238E27FC236}">
                <a16:creationId xmlns:a16="http://schemas.microsoft.com/office/drawing/2014/main" id="{BB3DEE43-FC56-3954-1AAF-7EED5563E625}"/>
              </a:ext>
            </a:extLst>
          </p:cNvPr>
          <p:cNvSpPr txBox="1">
            <a:spLocks/>
          </p:cNvSpPr>
          <p:nvPr/>
        </p:nvSpPr>
        <p:spPr>
          <a:xfrm>
            <a:off x="6779199" y="5389612"/>
            <a:ext cx="4958204" cy="75713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2400" b="1" kern="1200" spc="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161E2D"/>
                </a:solidFill>
                <a:effectLst/>
                <a:uLnTx/>
                <a:uFillTx/>
                <a:latin typeface="Amazon Ember Display"/>
                <a:ea typeface="+mj-ea"/>
                <a:cs typeface="+mj-cs"/>
              </a:rPr>
              <a:t>1 min Community Survey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161E2D"/>
              </a:solidFill>
              <a:effectLst/>
              <a:uLnTx/>
              <a:uFillTx/>
              <a:latin typeface="Amazon Ember Display"/>
              <a:ea typeface="+mj-ea"/>
              <a:cs typeface="+mj-cs"/>
            </a:endParaRPr>
          </a:p>
        </p:txBody>
      </p:sp>
      <p:sp>
        <p:nvSpPr>
          <p:cNvPr id="13" name="TextBox 12">
            <a:extLst>
              <a:ext uri="{FF2B5EF4-FFF2-40B4-BE49-F238E27FC236}">
                <a16:creationId xmlns:a16="http://schemas.microsoft.com/office/drawing/2014/main" id="{B1D51588-D5A4-A5FD-7032-9EC874514BD4}"/>
              </a:ext>
            </a:extLst>
          </p:cNvPr>
          <p:cNvSpPr txBox="1"/>
          <p:nvPr/>
        </p:nvSpPr>
        <p:spPr>
          <a:xfrm>
            <a:off x="844550" y="2199817"/>
            <a:ext cx="556895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3E5"/>
                </a:solidFill>
                <a:effectLst/>
                <a:uLnTx/>
                <a:uFillTx/>
                <a:latin typeface="Amazon Ember Display"/>
                <a:ea typeface="+mn-ea"/>
                <a:cs typeface="+mn-cs"/>
              </a:rPr>
              <a:t>Share your feedback about the session and generative AI services</a:t>
            </a:r>
          </a:p>
        </p:txBody>
      </p:sp>
    </p:spTree>
    <p:extLst>
      <p:ext uri="{BB962C8B-B14F-4D97-AF65-F5344CB8AC3E}">
        <p14:creationId xmlns:p14="http://schemas.microsoft.com/office/powerpoint/2010/main" val="117809658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27DD65-6411-BD26-8FCF-9B2B53A5EB3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29CDED46-E965-22D3-3031-468A8F3820A7}"/>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20F63174-9F77-E181-3038-C846E137CF7A}"/>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3F540E26-4C7C-0259-0AD1-82E85917F6F4}"/>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0F24C162-15B0-53EE-5CFF-525C1BF0675D}"/>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8F6461BB-5B3C-65F5-C574-AA2A651FE672}"/>
              </a:ext>
            </a:extLst>
          </p:cNvPr>
          <p:cNvSpPr>
            <a:spLocks noGrp="1"/>
          </p:cNvSpPr>
          <p:nvPr>
            <p:ph type="body" sz="quarter" idx="15"/>
          </p:nvPr>
        </p:nvSpPr>
        <p:spPr/>
        <p:txBody>
          <a:bodyPr/>
          <a:lstStyle/>
          <a:p>
            <a:endParaRPr lang="en-US"/>
          </a:p>
        </p:txBody>
      </p:sp>
      <p:sp>
        <p:nvSpPr>
          <p:cNvPr id="8" name="Title 7">
            <a:extLst>
              <a:ext uri="{FF2B5EF4-FFF2-40B4-BE49-F238E27FC236}">
                <a16:creationId xmlns:a16="http://schemas.microsoft.com/office/drawing/2014/main" id="{4547D6C6-5306-43F7-4D21-0402651E1D6E}"/>
              </a:ext>
            </a:extLst>
          </p:cNvPr>
          <p:cNvSpPr>
            <a:spLocks noGrp="1"/>
          </p:cNvSpPr>
          <p:nvPr>
            <p:ph type="title"/>
          </p:nvPr>
        </p:nvSpPr>
        <p:spPr/>
        <p:txBody>
          <a:bodyPr/>
          <a:lstStyle/>
          <a:p>
            <a:endParaRPr lang="en-US"/>
          </a:p>
        </p:txBody>
      </p:sp>
      <p:sp>
        <p:nvSpPr>
          <p:cNvPr id="9" name="Slide Number Placeholder 8">
            <a:extLst>
              <a:ext uri="{FF2B5EF4-FFF2-40B4-BE49-F238E27FC236}">
                <a16:creationId xmlns:a16="http://schemas.microsoft.com/office/drawing/2014/main" id="{91EF708E-4F10-EBAE-5AF5-4E4BA775DCA7}"/>
              </a:ext>
            </a:extLst>
          </p:cNvPr>
          <p:cNvSpPr>
            <a:spLocks noGrp="1"/>
          </p:cNvSpPr>
          <p:nvPr>
            <p:ph type="sldNum" sz="quarter" idx="4"/>
          </p:nvPr>
        </p:nvSpPr>
        <p:spPr/>
        <p:txBody>
          <a:bodyPr/>
          <a:lstStyle/>
          <a:p>
            <a:fld id="{DC503246-BBCE-4F0A-BCDC-08FC4C52637D}" type="slidenum">
              <a:rPr lang="en-US" smtClean="0"/>
              <a:pPr/>
              <a:t>146</a:t>
            </a:fld>
            <a:endParaRPr lang="en-US"/>
          </a:p>
        </p:txBody>
      </p:sp>
    </p:spTree>
    <p:extLst>
      <p:ext uri="{BB962C8B-B14F-4D97-AF65-F5344CB8AC3E}">
        <p14:creationId xmlns:p14="http://schemas.microsoft.com/office/powerpoint/2010/main" val="2238519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B9BF364-04EE-E35B-0561-D97B6AA6C552}"/>
              </a:ext>
            </a:extLst>
          </p:cNvPr>
          <p:cNvSpPr/>
          <p:nvPr/>
        </p:nvSpPr>
        <p:spPr>
          <a:xfrm>
            <a:off x="4736776" y="1165977"/>
            <a:ext cx="2559499" cy="2559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Title 1">
            <a:extLst>
              <a:ext uri="{FF2B5EF4-FFF2-40B4-BE49-F238E27FC236}">
                <a16:creationId xmlns:a16="http://schemas.microsoft.com/office/drawing/2014/main" id="{C8A5F9A3-5176-BF4A-A8EE-6F00001032DF}"/>
              </a:ext>
            </a:extLst>
          </p:cNvPr>
          <p:cNvSpPr txBox="1">
            <a:spLocks/>
          </p:cNvSpPr>
          <p:nvPr/>
        </p:nvSpPr>
        <p:spPr>
          <a:xfrm>
            <a:off x="2483557" y="2852317"/>
            <a:ext cx="7224889" cy="1153368"/>
          </a:xfrm>
          <a:prstGeom prst="rect">
            <a:avLst/>
          </a:prstGeom>
        </p:spPr>
        <p:txBody>
          <a:bodyPr vert="horz" lIns="0" tIns="71025" rIns="44391" bIns="7102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158557">
              <a:lnSpc>
                <a:spcPct val="80000"/>
              </a:lnSpc>
              <a:spcBef>
                <a:spcPts val="971"/>
              </a:spcBef>
              <a:defRPr/>
            </a:pPr>
            <a:endParaRPr lang="en-US" sz="6042" b="1" spc="-17" dirty="0">
              <a:gradFill>
                <a:gsLst>
                  <a:gs pos="60000">
                    <a:srgbClr val="FDA473"/>
                  </a:gs>
                  <a:gs pos="0">
                    <a:srgbClr val="A514FB"/>
                  </a:gs>
                </a:gsLst>
                <a:lin ang="2700000" scaled="0"/>
              </a:gradFill>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sp>
        <p:nvSpPr>
          <p:cNvPr id="10" name="Title 1">
            <a:extLst>
              <a:ext uri="{FF2B5EF4-FFF2-40B4-BE49-F238E27FC236}">
                <a16:creationId xmlns:a16="http://schemas.microsoft.com/office/drawing/2014/main" id="{EC0AD322-6FC6-7069-E8CD-383FD41C6541}"/>
              </a:ext>
            </a:extLst>
          </p:cNvPr>
          <p:cNvSpPr txBox="1">
            <a:spLocks/>
          </p:cNvSpPr>
          <p:nvPr/>
        </p:nvSpPr>
        <p:spPr>
          <a:xfrm>
            <a:off x="2635956" y="3004717"/>
            <a:ext cx="7224889" cy="1153368"/>
          </a:xfrm>
          <a:prstGeom prst="rect">
            <a:avLst/>
          </a:prstGeom>
        </p:spPr>
        <p:txBody>
          <a:bodyPr vert="horz" lIns="0" tIns="71025" rIns="44391" bIns="71025" rtlCol="0" anchor="t" anchorCtr="0">
            <a:noAutofit/>
          </a:bodyPr>
          <a:lst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a:lstStyle>
          <a:p>
            <a:pPr algn="ctr" defTabSz="158555">
              <a:lnSpc>
                <a:spcPct val="80000"/>
              </a:lnSpc>
              <a:spcBef>
                <a:spcPts val="971"/>
              </a:spcBef>
              <a:defRPr/>
            </a:pPr>
            <a:endParaRPr lang="en-US" sz="6042" b="1" spc="-17" dirty="0">
              <a:gradFill>
                <a:gsLst>
                  <a:gs pos="60000">
                    <a:srgbClr val="FDA473"/>
                  </a:gs>
                  <a:gs pos="0">
                    <a:srgbClr val="A514FB"/>
                  </a:gs>
                </a:gsLst>
                <a:lin ang="2700000" scaled="0"/>
              </a:gradFill>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sp>
        <p:nvSpPr>
          <p:cNvPr id="13" name="Title 1">
            <a:extLst>
              <a:ext uri="{FF2B5EF4-FFF2-40B4-BE49-F238E27FC236}">
                <a16:creationId xmlns:a16="http://schemas.microsoft.com/office/drawing/2014/main" id="{7B0A3DE4-87D4-42A7-7AF2-4F0B851C193B}"/>
              </a:ext>
            </a:extLst>
          </p:cNvPr>
          <p:cNvSpPr txBox="1">
            <a:spLocks/>
          </p:cNvSpPr>
          <p:nvPr/>
        </p:nvSpPr>
        <p:spPr>
          <a:xfrm>
            <a:off x="1546485" y="3995540"/>
            <a:ext cx="9099030" cy="1928180"/>
          </a:xfrm>
          <a:prstGeom prst="rect">
            <a:avLst/>
          </a:prstGeom>
          <a:noFill/>
        </p:spPr>
        <p:txBody>
          <a:bodyPr vert="horz" lIns="0" tIns="45720" rIns="0" bIns="45720" rtlCol="0" anchor="t">
            <a:noAutofit/>
          </a:bodyPr>
          <a:lstStyle>
            <a:lvl1pPr algn="l" defTabSz="541887" rtl="0" eaLnBrk="1" latinLnBrk="0" hangingPunct="1">
              <a:lnSpc>
                <a:spcPct val="90000"/>
              </a:lnSpc>
              <a:spcBef>
                <a:spcPct val="0"/>
              </a:spcBef>
              <a:buNone/>
              <a:defRPr sz="2370" kern="1200" spc="-59" baseline="0">
                <a:solidFill>
                  <a:schemeClr val="tx1"/>
                </a:solidFill>
                <a:latin typeface="+mj-lt"/>
                <a:ea typeface="+mj-ea"/>
                <a:cs typeface="+mj-cs"/>
              </a:defRPr>
            </a:lvl1pPr>
          </a:lstStyle>
          <a:p>
            <a:pPr algn="ctr"/>
            <a:r>
              <a:rPr lang="en-US" sz="4800" b="1" dirty="0">
                <a:latin typeface="+mn-lt"/>
                <a:ea typeface="Amazon Ember Display Light" panose="020F0403020204020204" pitchFamily="34" charset="0"/>
                <a:cs typeface="Amazon Ember Display Light" panose="020F0403020204020204" pitchFamily="34" charset="0"/>
              </a:rPr>
              <a:t>Amazon Q Developer </a:t>
            </a:r>
            <a:r>
              <a:rPr lang="en-US" sz="4800" dirty="0">
                <a:latin typeface="+mn-lt"/>
                <a:ea typeface="Amazon Ember Display Light" panose="020F0403020204020204" pitchFamily="34" charset="0"/>
                <a:cs typeface="Amazon Ember Display Light" panose="020F0403020204020204" pitchFamily="34" charset="0"/>
              </a:rPr>
              <a:t>transforms</a:t>
            </a:r>
          </a:p>
          <a:p>
            <a:pPr algn="ctr"/>
            <a:r>
              <a:rPr lang="en-US" sz="4800" dirty="0">
                <a:latin typeface="+mn-lt"/>
                <a:ea typeface="Amazon Ember Display Light" panose="020F0403020204020204" pitchFamily="34" charset="0"/>
                <a:cs typeface="Amazon Ember Display Light" panose="020F0403020204020204" pitchFamily="34" charset="0"/>
              </a:rPr>
              <a:t>the developer experience</a:t>
            </a:r>
            <a:endParaRPr lang="en-US" sz="4800" b="1" dirty="0">
              <a:gradFill flip="none" rotWithShape="1">
                <a:gsLst>
                  <a:gs pos="0">
                    <a:schemeClr val="accent5"/>
                  </a:gs>
                  <a:gs pos="47000">
                    <a:schemeClr val="accent4"/>
                  </a:gs>
                  <a:gs pos="100000">
                    <a:schemeClr val="accent3"/>
                  </a:gs>
                </a:gsLst>
                <a:lin ang="0" scaled="1"/>
                <a:tileRect/>
              </a:gradFill>
            </a:endParaRPr>
          </a:p>
        </p:txBody>
      </p:sp>
      <p:pic>
        <p:nvPicPr>
          <p:cNvPr id="3" name="Picture 2">
            <a:extLst>
              <a:ext uri="{FF2B5EF4-FFF2-40B4-BE49-F238E27FC236}">
                <a16:creationId xmlns:a16="http://schemas.microsoft.com/office/drawing/2014/main" id="{1F44F915-2E63-4D13-B053-F5410D96B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729" y="1528930"/>
            <a:ext cx="1833594" cy="1833594"/>
          </a:xfrm>
          <a:prstGeom prst="rect">
            <a:avLst/>
          </a:prstGeom>
        </p:spPr>
      </p:pic>
    </p:spTree>
    <p:extLst>
      <p:ext uri="{BB962C8B-B14F-4D97-AF65-F5344CB8AC3E}">
        <p14:creationId xmlns:p14="http://schemas.microsoft.com/office/powerpoint/2010/main" val="4934733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c 18">
            <a:extLst>
              <a:ext uri="{FF2B5EF4-FFF2-40B4-BE49-F238E27FC236}">
                <a16:creationId xmlns:a16="http://schemas.microsoft.com/office/drawing/2014/main" id="{E5EA6C42-E082-9080-1A62-2BB1C85206EB}"/>
              </a:ext>
            </a:extLst>
          </p:cNvPr>
          <p:cNvSpPr/>
          <p:nvPr/>
        </p:nvSpPr>
        <p:spPr>
          <a:xfrm rot="5400000">
            <a:off x="-2487021" y="-4884702"/>
            <a:ext cx="8608419" cy="11630865"/>
          </a:xfrm>
          <a:prstGeom prst="arc">
            <a:avLst>
              <a:gd name="adj1" fmla="val 16376567"/>
              <a:gd name="adj2" fmla="val 0"/>
            </a:avLst>
          </a:prstGeom>
          <a:ln w="19050" cap="rnd">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2615C9CB-B908-8C53-C30D-12A1F21813A7}"/>
              </a:ext>
            </a:extLst>
          </p:cNvPr>
          <p:cNvCxnSpPr>
            <a:cxnSpLocks/>
          </p:cNvCxnSpPr>
          <p:nvPr/>
        </p:nvCxnSpPr>
        <p:spPr>
          <a:xfrm>
            <a:off x="1494692" y="5257800"/>
            <a:ext cx="905021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639F0F5-BBE4-9ABD-D829-CD17E93E13D4}"/>
              </a:ext>
            </a:extLst>
          </p:cNvPr>
          <p:cNvCxnSpPr>
            <a:cxnSpLocks/>
          </p:cNvCxnSpPr>
          <p:nvPr/>
        </p:nvCxnSpPr>
        <p:spPr>
          <a:xfrm flipV="1">
            <a:off x="1647092" y="1351280"/>
            <a:ext cx="0" cy="405892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12B425-27A7-D93C-9072-848AD9C3F6B2}"/>
              </a:ext>
            </a:extLst>
          </p:cNvPr>
          <p:cNvSpPr txBox="1"/>
          <p:nvPr/>
        </p:nvSpPr>
        <p:spPr>
          <a:xfrm>
            <a:off x="4034199" y="4406193"/>
            <a:ext cx="1859280" cy="369332"/>
          </a:xfrm>
          <a:prstGeom prst="rect">
            <a:avLst/>
          </a:prstGeom>
          <a:solidFill>
            <a:schemeClr val="bg1">
              <a:alpha val="62939"/>
            </a:schemeClr>
          </a:solidFill>
        </p:spPr>
        <p:txBody>
          <a:bodyPr wrap="square" lIns="0" rIns="0" rtlCol="0">
            <a:spAutoFit/>
          </a:bodyPr>
          <a:lstStyle/>
          <a:p>
            <a:pPr algn="ctr"/>
            <a:r>
              <a:rPr lang="en-GB" dirty="0"/>
              <a:t>Search Engines</a:t>
            </a:r>
          </a:p>
        </p:txBody>
      </p:sp>
      <p:sp>
        <p:nvSpPr>
          <p:cNvPr id="14" name="TextBox 13">
            <a:extLst>
              <a:ext uri="{FF2B5EF4-FFF2-40B4-BE49-F238E27FC236}">
                <a16:creationId xmlns:a16="http://schemas.microsoft.com/office/drawing/2014/main" id="{A7730AB2-F0AB-27C6-6A3A-E2BF0ECDD708}"/>
              </a:ext>
            </a:extLst>
          </p:cNvPr>
          <p:cNvSpPr txBox="1"/>
          <p:nvPr/>
        </p:nvSpPr>
        <p:spPr>
          <a:xfrm>
            <a:off x="5610055" y="3300448"/>
            <a:ext cx="1859280" cy="646331"/>
          </a:xfrm>
          <a:prstGeom prst="rect">
            <a:avLst/>
          </a:prstGeom>
          <a:solidFill>
            <a:schemeClr val="bg1">
              <a:alpha val="62939"/>
            </a:schemeClr>
          </a:solidFill>
        </p:spPr>
        <p:txBody>
          <a:bodyPr wrap="square" lIns="0" rIns="0" rtlCol="0">
            <a:spAutoFit/>
          </a:bodyPr>
          <a:lstStyle/>
          <a:p>
            <a:pPr algn="ctr"/>
            <a:r>
              <a:rPr lang="en-GB" dirty="0"/>
              <a:t>Community knowledge bases</a:t>
            </a:r>
          </a:p>
        </p:txBody>
      </p:sp>
      <p:sp>
        <p:nvSpPr>
          <p:cNvPr id="2" name="TextBox 1">
            <a:extLst>
              <a:ext uri="{FF2B5EF4-FFF2-40B4-BE49-F238E27FC236}">
                <a16:creationId xmlns:a16="http://schemas.microsoft.com/office/drawing/2014/main" id="{79164BDC-8FF3-BF27-9AE6-E5D6E68E99ED}"/>
              </a:ext>
            </a:extLst>
          </p:cNvPr>
          <p:cNvSpPr txBox="1"/>
          <p:nvPr/>
        </p:nvSpPr>
        <p:spPr>
          <a:xfrm>
            <a:off x="1572346" y="4827210"/>
            <a:ext cx="1859280" cy="369332"/>
          </a:xfrm>
          <a:prstGeom prst="rect">
            <a:avLst/>
          </a:prstGeom>
          <a:solidFill>
            <a:schemeClr val="bg1">
              <a:alpha val="62939"/>
            </a:schemeClr>
          </a:solidFill>
        </p:spPr>
        <p:txBody>
          <a:bodyPr wrap="square" lIns="0" rIns="0" rtlCol="0">
            <a:spAutoFit/>
          </a:bodyPr>
          <a:lstStyle/>
          <a:p>
            <a:pPr algn="ctr"/>
            <a:r>
              <a:rPr lang="en-GB" dirty="0"/>
              <a:t>Pre-internet</a:t>
            </a:r>
          </a:p>
        </p:txBody>
      </p:sp>
      <p:sp>
        <p:nvSpPr>
          <p:cNvPr id="7" name="TextBox 6">
            <a:extLst>
              <a:ext uri="{FF2B5EF4-FFF2-40B4-BE49-F238E27FC236}">
                <a16:creationId xmlns:a16="http://schemas.microsoft.com/office/drawing/2014/main" id="{F871EE86-FEFE-DDB3-2BFA-4E320C24A081}"/>
              </a:ext>
            </a:extLst>
          </p:cNvPr>
          <p:cNvSpPr txBox="1"/>
          <p:nvPr/>
        </p:nvSpPr>
        <p:spPr>
          <a:xfrm>
            <a:off x="4963839" y="5420362"/>
            <a:ext cx="4018729" cy="369332"/>
          </a:xfrm>
          <a:prstGeom prst="rect">
            <a:avLst/>
          </a:prstGeom>
          <a:noFill/>
        </p:spPr>
        <p:txBody>
          <a:bodyPr wrap="none" lIns="0" rIns="0" rtlCol="0">
            <a:spAutoFit/>
          </a:bodyPr>
          <a:lstStyle/>
          <a:p>
            <a:pPr algn="l"/>
            <a:r>
              <a:rPr lang="en-US" dirty="0">
                <a:solidFill>
                  <a:schemeClr val="accent1"/>
                </a:solidFill>
              </a:rPr>
              <a:t>Supporting infrastructure and systems</a:t>
            </a:r>
          </a:p>
        </p:txBody>
      </p:sp>
      <p:sp>
        <p:nvSpPr>
          <p:cNvPr id="6" name="TextBox 5">
            <a:extLst>
              <a:ext uri="{FF2B5EF4-FFF2-40B4-BE49-F238E27FC236}">
                <a16:creationId xmlns:a16="http://schemas.microsoft.com/office/drawing/2014/main" id="{0C95C6F2-3FCC-E419-D880-0DA6A59100F5}"/>
              </a:ext>
            </a:extLst>
          </p:cNvPr>
          <p:cNvSpPr txBox="1"/>
          <p:nvPr/>
        </p:nvSpPr>
        <p:spPr>
          <a:xfrm rot="16200000">
            <a:off x="88625" y="2936092"/>
            <a:ext cx="1965282" cy="369332"/>
          </a:xfrm>
          <a:prstGeom prst="rect">
            <a:avLst/>
          </a:prstGeom>
          <a:noFill/>
        </p:spPr>
        <p:txBody>
          <a:bodyPr wrap="none" lIns="0" rIns="0" rtlCol="0">
            <a:spAutoFit/>
          </a:bodyPr>
          <a:lstStyle/>
          <a:p>
            <a:pPr algn="l"/>
            <a:r>
              <a:rPr lang="en-US" dirty="0">
                <a:solidFill>
                  <a:schemeClr val="accent1"/>
                </a:solidFill>
              </a:rPr>
              <a:t>Developer Velocity</a:t>
            </a:r>
          </a:p>
        </p:txBody>
      </p:sp>
      <p:sp>
        <p:nvSpPr>
          <p:cNvPr id="3" name="TextBox 2">
            <a:extLst>
              <a:ext uri="{FF2B5EF4-FFF2-40B4-BE49-F238E27FC236}">
                <a16:creationId xmlns:a16="http://schemas.microsoft.com/office/drawing/2014/main" id="{F7C11D7B-B2A8-2C3C-7B1A-C0933DD7A501}"/>
              </a:ext>
            </a:extLst>
          </p:cNvPr>
          <p:cNvSpPr txBox="1"/>
          <p:nvPr/>
        </p:nvSpPr>
        <p:spPr>
          <a:xfrm>
            <a:off x="6665608" y="1415533"/>
            <a:ext cx="1859280" cy="369332"/>
          </a:xfrm>
          <a:prstGeom prst="rect">
            <a:avLst/>
          </a:prstGeom>
          <a:solidFill>
            <a:schemeClr val="bg1">
              <a:alpha val="62939"/>
            </a:schemeClr>
          </a:solidFill>
        </p:spPr>
        <p:txBody>
          <a:bodyPr wrap="square" lIns="0" rIns="0" rtlCol="0">
            <a:spAutoFit/>
          </a:bodyPr>
          <a:lstStyle/>
          <a:p>
            <a:pPr algn="ctr"/>
            <a:r>
              <a:rPr lang="en-GB" dirty="0"/>
              <a:t>Generative AI</a:t>
            </a:r>
          </a:p>
        </p:txBody>
      </p:sp>
    </p:spTree>
    <p:extLst>
      <p:ext uri="{BB962C8B-B14F-4D97-AF65-F5344CB8AC3E}">
        <p14:creationId xmlns:p14="http://schemas.microsoft.com/office/powerpoint/2010/main" val="133810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91C0-3D12-7FE6-2CF7-38A193300068}"/>
              </a:ext>
            </a:extLst>
          </p:cNvPr>
          <p:cNvSpPr>
            <a:spLocks noGrp="1"/>
          </p:cNvSpPr>
          <p:nvPr>
            <p:ph type="title"/>
          </p:nvPr>
        </p:nvSpPr>
        <p:spPr/>
        <p:txBody>
          <a:bodyPr/>
          <a:lstStyle/>
          <a:p>
            <a:r>
              <a:rPr lang="en-US" dirty="0">
                <a:latin typeface="+mj-lt"/>
              </a:rPr>
              <a:t>The craft of the developer….</a:t>
            </a:r>
            <a:br>
              <a:rPr lang="en-US" dirty="0">
                <a:latin typeface="+mj-lt"/>
              </a:rPr>
            </a:br>
            <a:br>
              <a:rPr lang="en-US" dirty="0">
                <a:latin typeface="+mj-lt"/>
              </a:rPr>
            </a:br>
            <a:r>
              <a:rPr lang="en-US" dirty="0">
                <a:latin typeface="+mj-lt"/>
              </a:rPr>
              <a:t>reimagined</a:t>
            </a:r>
            <a:endParaRPr lang="en-US" dirty="0"/>
          </a:p>
        </p:txBody>
      </p:sp>
      <p:sp>
        <p:nvSpPr>
          <p:cNvPr id="3" name="Slide Number Placeholder 2">
            <a:extLst>
              <a:ext uri="{FF2B5EF4-FFF2-40B4-BE49-F238E27FC236}">
                <a16:creationId xmlns:a16="http://schemas.microsoft.com/office/drawing/2014/main" id="{6F411038-3715-E3EB-0B62-0419E7F48AC2}"/>
              </a:ext>
            </a:extLst>
          </p:cNvPr>
          <p:cNvSpPr>
            <a:spLocks noGrp="1"/>
          </p:cNvSpPr>
          <p:nvPr>
            <p:ph type="sldNum" sz="quarter" idx="4"/>
          </p:nvPr>
        </p:nvSpPr>
        <p:spPr/>
        <p:txBody>
          <a:bodyPr/>
          <a:lstStyle/>
          <a:p>
            <a:fld id="{DC503246-BBCE-4F0A-BCDC-08FC4C52637D}" type="slidenum">
              <a:rPr lang="en-US" smtClean="0"/>
              <a:pPr/>
              <a:t>17</a:t>
            </a:fld>
            <a:endParaRPr lang="en-US"/>
          </a:p>
        </p:txBody>
      </p:sp>
    </p:spTree>
    <p:extLst>
      <p:ext uri="{BB962C8B-B14F-4D97-AF65-F5344CB8AC3E}">
        <p14:creationId xmlns:p14="http://schemas.microsoft.com/office/powerpoint/2010/main" val="38458168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127E82-4F1B-BFD8-FBD7-D03997B73BA9}"/>
              </a:ext>
            </a:extLst>
          </p:cNvPr>
          <p:cNvSpPr/>
          <p:nvPr/>
        </p:nvSpPr>
        <p:spPr>
          <a:xfrm>
            <a:off x="822903" y="661182"/>
            <a:ext cx="10546194" cy="5500468"/>
          </a:xfrm>
          <a:prstGeom prst="roundRect">
            <a:avLst>
              <a:gd name="adj" fmla="val 2856"/>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2290" name="Picture 2" descr="an icon that shows the analysis step in the sdlc, in pixel art. Image 2 of 4">
            <a:extLst>
              <a:ext uri="{FF2B5EF4-FFF2-40B4-BE49-F238E27FC236}">
                <a16:creationId xmlns:a16="http://schemas.microsoft.com/office/drawing/2014/main" id="{F6B7C043-870B-72B8-536C-4BB1160C0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4737" y="253218"/>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BF84FA-5862-7795-DF01-5B3BDAEB24F8}"/>
              </a:ext>
            </a:extLst>
          </p:cNvPr>
          <p:cNvSpPr txBox="1"/>
          <p:nvPr/>
        </p:nvSpPr>
        <p:spPr>
          <a:xfrm>
            <a:off x="10869761" y="1441938"/>
            <a:ext cx="998671" cy="461665"/>
          </a:xfrm>
          <a:prstGeom prst="rect">
            <a:avLst/>
          </a:prstGeom>
          <a:solidFill>
            <a:srgbClr val="232F3E"/>
          </a:solid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Analysis</a:t>
            </a:r>
          </a:p>
        </p:txBody>
      </p:sp>
      <p:sp>
        <p:nvSpPr>
          <p:cNvPr id="7" name="TextBox 6">
            <a:extLst>
              <a:ext uri="{FF2B5EF4-FFF2-40B4-BE49-F238E27FC236}">
                <a16:creationId xmlns:a16="http://schemas.microsoft.com/office/drawing/2014/main" id="{8B7AE4C9-D037-9D4F-440F-D1A3D70A595E}"/>
              </a:ext>
            </a:extLst>
          </p:cNvPr>
          <p:cNvSpPr txBox="1"/>
          <p:nvPr/>
        </p:nvSpPr>
        <p:spPr>
          <a:xfrm>
            <a:off x="1843791" y="3516209"/>
            <a:ext cx="3762530" cy="707886"/>
          </a:xfrm>
          <a:prstGeom prst="rect">
            <a:avLst/>
          </a:prstGeom>
          <a:noFill/>
        </p:spPr>
        <p:txBody>
          <a:bodyPr wrap="square" lIns="0" rIns="0" rtlCol="0">
            <a:spAutoFit/>
          </a:bodyPr>
          <a:lstStyle/>
          <a:p>
            <a:pPr algn="ctr"/>
            <a:r>
              <a:rPr lang="en-US" sz="2000" dirty="0">
                <a:latin typeface="+mj-lt"/>
              </a:rPr>
              <a:t>Find relevant information more quickly</a:t>
            </a:r>
          </a:p>
        </p:txBody>
      </p:sp>
      <p:sp>
        <p:nvSpPr>
          <p:cNvPr id="8" name="TextBox 7">
            <a:extLst>
              <a:ext uri="{FF2B5EF4-FFF2-40B4-BE49-F238E27FC236}">
                <a16:creationId xmlns:a16="http://schemas.microsoft.com/office/drawing/2014/main" id="{DBFAE86C-13A1-DD13-460A-8EED19A1DC35}"/>
              </a:ext>
            </a:extLst>
          </p:cNvPr>
          <p:cNvSpPr txBox="1"/>
          <p:nvPr/>
        </p:nvSpPr>
        <p:spPr>
          <a:xfrm>
            <a:off x="7026168" y="3625728"/>
            <a:ext cx="2923082" cy="400110"/>
          </a:xfrm>
          <a:prstGeom prst="rect">
            <a:avLst/>
          </a:prstGeom>
          <a:noFill/>
        </p:spPr>
        <p:txBody>
          <a:bodyPr wrap="square" lIns="0" rIns="0" rtlCol="0">
            <a:spAutoFit/>
          </a:bodyPr>
          <a:lstStyle/>
          <a:p>
            <a:pPr algn="ctr"/>
            <a:r>
              <a:rPr lang="en-US" sz="2000" dirty="0">
                <a:latin typeface="+mj-lt"/>
              </a:rPr>
              <a:t>Better preparation</a:t>
            </a:r>
          </a:p>
        </p:txBody>
      </p:sp>
      <p:sp>
        <p:nvSpPr>
          <p:cNvPr id="9" name="TextBox 8">
            <a:extLst>
              <a:ext uri="{FF2B5EF4-FFF2-40B4-BE49-F238E27FC236}">
                <a16:creationId xmlns:a16="http://schemas.microsoft.com/office/drawing/2014/main" id="{AD2B66BA-FC5F-08FA-6EE3-B57224F363D7}"/>
              </a:ext>
            </a:extLst>
          </p:cNvPr>
          <p:cNvSpPr txBox="1"/>
          <p:nvPr/>
        </p:nvSpPr>
        <p:spPr>
          <a:xfrm>
            <a:off x="2295091" y="2320149"/>
            <a:ext cx="7601818" cy="523220"/>
          </a:xfrm>
          <a:prstGeom prst="rect">
            <a:avLst/>
          </a:prstGeom>
          <a:noFill/>
        </p:spPr>
        <p:txBody>
          <a:bodyPr wrap="square" lIns="0" rIns="0" rtlCol="0">
            <a:spAutoFit/>
          </a:bodyPr>
          <a:lstStyle/>
          <a:p>
            <a:pPr algn="ctr"/>
            <a:r>
              <a:rPr lang="en-US" sz="2800" dirty="0">
                <a:latin typeface="+mj-lt"/>
              </a:rPr>
              <a:t>Asking better questions</a:t>
            </a:r>
          </a:p>
        </p:txBody>
      </p:sp>
      <p:sp>
        <p:nvSpPr>
          <p:cNvPr id="2" name="TextBox 1">
            <a:extLst>
              <a:ext uri="{FF2B5EF4-FFF2-40B4-BE49-F238E27FC236}">
                <a16:creationId xmlns:a16="http://schemas.microsoft.com/office/drawing/2014/main" id="{90C6D5C8-AAED-775D-C449-E7E9E512D618}"/>
              </a:ext>
            </a:extLst>
          </p:cNvPr>
          <p:cNvSpPr txBox="1"/>
          <p:nvPr/>
        </p:nvSpPr>
        <p:spPr>
          <a:xfrm>
            <a:off x="4214735" y="4632059"/>
            <a:ext cx="3762530" cy="400110"/>
          </a:xfrm>
          <a:prstGeom prst="rect">
            <a:avLst/>
          </a:prstGeom>
          <a:noFill/>
        </p:spPr>
        <p:txBody>
          <a:bodyPr wrap="square" lIns="0" rIns="0" rtlCol="0">
            <a:spAutoFit/>
          </a:bodyPr>
          <a:lstStyle/>
          <a:p>
            <a:pPr algn="ctr"/>
            <a:r>
              <a:rPr lang="en-US" sz="2000" dirty="0">
                <a:latin typeface="+mj-lt"/>
              </a:rPr>
              <a:t>“It depends”</a:t>
            </a:r>
          </a:p>
        </p:txBody>
      </p:sp>
    </p:spTree>
    <p:extLst>
      <p:ext uri="{BB962C8B-B14F-4D97-AF65-F5344CB8AC3E}">
        <p14:creationId xmlns:p14="http://schemas.microsoft.com/office/powerpoint/2010/main" val="389590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127E82-4F1B-BFD8-FBD7-D03997B73BA9}"/>
              </a:ext>
            </a:extLst>
          </p:cNvPr>
          <p:cNvSpPr/>
          <p:nvPr/>
        </p:nvSpPr>
        <p:spPr>
          <a:xfrm>
            <a:off x="822903" y="661182"/>
            <a:ext cx="10546194" cy="5500468"/>
          </a:xfrm>
          <a:prstGeom prst="roundRect">
            <a:avLst>
              <a:gd name="adj" fmla="val 2856"/>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2FBF84FA-5862-7795-DF01-5B3BDAEB24F8}"/>
              </a:ext>
            </a:extLst>
          </p:cNvPr>
          <p:cNvSpPr txBox="1"/>
          <p:nvPr/>
        </p:nvSpPr>
        <p:spPr>
          <a:xfrm>
            <a:off x="10959529" y="1441938"/>
            <a:ext cx="819135" cy="461665"/>
          </a:xfrm>
          <a:prstGeom prst="rect">
            <a:avLst/>
          </a:prstGeom>
          <a:solidFill>
            <a:srgbClr val="232F3E"/>
          </a:solid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Design</a:t>
            </a:r>
          </a:p>
        </p:txBody>
      </p:sp>
      <p:pic>
        <p:nvPicPr>
          <p:cNvPr id="13314" name="Picture 2" descr="an icon that shows the design and analysis step in the sdlc, in pixel art. Image 4 of 4">
            <a:extLst>
              <a:ext uri="{FF2B5EF4-FFF2-40B4-BE49-F238E27FC236}">
                <a16:creationId xmlns:a16="http://schemas.microsoft.com/office/drawing/2014/main" id="{69460B43-1F77-BC40-B1D4-D0F04944F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4737" y="253218"/>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359639-874D-8529-82A8-9C5E315C82ED}"/>
              </a:ext>
            </a:extLst>
          </p:cNvPr>
          <p:cNvSpPr txBox="1"/>
          <p:nvPr/>
        </p:nvSpPr>
        <p:spPr>
          <a:xfrm>
            <a:off x="1843791" y="3440680"/>
            <a:ext cx="3762530" cy="707886"/>
          </a:xfrm>
          <a:prstGeom prst="rect">
            <a:avLst/>
          </a:prstGeom>
          <a:noFill/>
        </p:spPr>
        <p:txBody>
          <a:bodyPr wrap="square" lIns="0" rIns="0" rtlCol="0">
            <a:spAutoFit/>
          </a:bodyPr>
          <a:lstStyle/>
          <a:p>
            <a:pPr algn="ctr"/>
            <a:r>
              <a:rPr lang="en-US" sz="2000" dirty="0">
                <a:latin typeface="+mj-lt"/>
              </a:rPr>
              <a:t>Provide technical design options</a:t>
            </a:r>
          </a:p>
        </p:txBody>
      </p:sp>
      <p:sp>
        <p:nvSpPr>
          <p:cNvPr id="3" name="TextBox 2">
            <a:extLst>
              <a:ext uri="{FF2B5EF4-FFF2-40B4-BE49-F238E27FC236}">
                <a16:creationId xmlns:a16="http://schemas.microsoft.com/office/drawing/2014/main" id="{447108DA-F5B5-A842-0E07-A4D234046DA3}"/>
              </a:ext>
            </a:extLst>
          </p:cNvPr>
          <p:cNvSpPr txBox="1"/>
          <p:nvPr/>
        </p:nvSpPr>
        <p:spPr>
          <a:xfrm>
            <a:off x="6973827" y="3440680"/>
            <a:ext cx="2923082" cy="400110"/>
          </a:xfrm>
          <a:prstGeom prst="rect">
            <a:avLst/>
          </a:prstGeom>
          <a:noFill/>
        </p:spPr>
        <p:txBody>
          <a:bodyPr wrap="square" lIns="0" rIns="0" rtlCol="0">
            <a:spAutoFit/>
          </a:bodyPr>
          <a:lstStyle/>
          <a:p>
            <a:pPr algn="ctr"/>
            <a:r>
              <a:rPr lang="en-US" sz="2000" dirty="0">
                <a:latin typeface="+mj-lt"/>
              </a:rPr>
              <a:t>Understand trade-offs</a:t>
            </a:r>
          </a:p>
        </p:txBody>
      </p:sp>
      <p:sp>
        <p:nvSpPr>
          <p:cNvPr id="6" name="TextBox 5">
            <a:extLst>
              <a:ext uri="{FF2B5EF4-FFF2-40B4-BE49-F238E27FC236}">
                <a16:creationId xmlns:a16="http://schemas.microsoft.com/office/drawing/2014/main" id="{561F0B3F-0B07-FB82-8135-AF57400AB39E}"/>
              </a:ext>
            </a:extLst>
          </p:cNvPr>
          <p:cNvSpPr txBox="1"/>
          <p:nvPr/>
        </p:nvSpPr>
        <p:spPr>
          <a:xfrm>
            <a:off x="2295091" y="2320149"/>
            <a:ext cx="7601818" cy="523220"/>
          </a:xfrm>
          <a:prstGeom prst="rect">
            <a:avLst/>
          </a:prstGeom>
          <a:noFill/>
        </p:spPr>
        <p:txBody>
          <a:bodyPr wrap="square" lIns="0" rIns="0" rtlCol="0">
            <a:spAutoFit/>
          </a:bodyPr>
          <a:lstStyle/>
          <a:p>
            <a:pPr algn="ctr"/>
            <a:r>
              <a:rPr lang="en-US" sz="2800" dirty="0">
                <a:latin typeface="+mj-lt"/>
              </a:rPr>
              <a:t>Better plan your approach to your task</a:t>
            </a:r>
          </a:p>
        </p:txBody>
      </p:sp>
      <p:sp>
        <p:nvSpPr>
          <p:cNvPr id="7" name="TextBox 6">
            <a:extLst>
              <a:ext uri="{FF2B5EF4-FFF2-40B4-BE49-F238E27FC236}">
                <a16:creationId xmlns:a16="http://schemas.microsoft.com/office/drawing/2014/main" id="{BDD3A22B-25A9-193B-DFB6-7BBF8B3443CA}"/>
              </a:ext>
            </a:extLst>
          </p:cNvPr>
          <p:cNvSpPr txBox="1"/>
          <p:nvPr/>
        </p:nvSpPr>
        <p:spPr>
          <a:xfrm>
            <a:off x="2263515" y="4745877"/>
            <a:ext cx="2923082" cy="400110"/>
          </a:xfrm>
          <a:prstGeom prst="rect">
            <a:avLst/>
          </a:prstGeom>
          <a:noFill/>
        </p:spPr>
        <p:txBody>
          <a:bodyPr wrap="square" lIns="0" rIns="0" rtlCol="0">
            <a:spAutoFit/>
          </a:bodyPr>
          <a:lstStyle/>
          <a:p>
            <a:pPr algn="ctr"/>
            <a:r>
              <a:rPr lang="en-US" sz="2000" dirty="0">
                <a:latin typeface="+mj-lt"/>
              </a:rPr>
              <a:t>Rightsizing</a:t>
            </a:r>
          </a:p>
        </p:txBody>
      </p:sp>
      <p:sp>
        <p:nvSpPr>
          <p:cNvPr id="8" name="TextBox 7">
            <a:extLst>
              <a:ext uri="{FF2B5EF4-FFF2-40B4-BE49-F238E27FC236}">
                <a16:creationId xmlns:a16="http://schemas.microsoft.com/office/drawing/2014/main" id="{B2937C62-D045-3D6B-D9B2-EFF279A88051}"/>
              </a:ext>
            </a:extLst>
          </p:cNvPr>
          <p:cNvSpPr txBox="1"/>
          <p:nvPr/>
        </p:nvSpPr>
        <p:spPr>
          <a:xfrm>
            <a:off x="6973827" y="4745877"/>
            <a:ext cx="2923082" cy="707886"/>
          </a:xfrm>
          <a:prstGeom prst="rect">
            <a:avLst/>
          </a:prstGeom>
          <a:noFill/>
        </p:spPr>
        <p:txBody>
          <a:bodyPr wrap="square" lIns="0" rIns="0" rtlCol="0">
            <a:spAutoFit/>
          </a:bodyPr>
          <a:lstStyle/>
          <a:p>
            <a:pPr algn="ctr"/>
            <a:r>
              <a:rPr lang="en-US" sz="2000" dirty="0">
                <a:latin typeface="+mj-lt"/>
              </a:rPr>
              <a:t>Defining architecture and frameworks</a:t>
            </a:r>
          </a:p>
        </p:txBody>
      </p:sp>
    </p:spTree>
    <p:extLst>
      <p:ext uri="{BB962C8B-B14F-4D97-AF65-F5344CB8AC3E}">
        <p14:creationId xmlns:p14="http://schemas.microsoft.com/office/powerpoint/2010/main" val="103089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CF43F3-73CE-258F-614F-B5D30153300E}"/>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004EACEB-BA45-F5F5-2FFE-D0AD722EB25D}"/>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3F7F515B-E490-2359-941D-32524712F4FB}"/>
              </a:ext>
            </a:extLst>
          </p:cNvPr>
          <p:cNvSpPr>
            <a:spLocks noGrp="1"/>
          </p:cNvSpPr>
          <p:nvPr>
            <p:ph type="ctrTitle"/>
          </p:nvPr>
        </p:nvSpPr>
        <p:spPr>
          <a:xfrm>
            <a:off x="426595" y="2746988"/>
            <a:ext cx="7771831" cy="757130"/>
          </a:xfrm>
        </p:spPr>
        <p:txBody>
          <a:bodyPr/>
          <a:lstStyle/>
          <a:p>
            <a:r>
              <a:rPr lang="en-GB" dirty="0"/>
              <a:t>Making happy developers</a:t>
            </a:r>
            <a:br>
              <a:rPr lang="en-GB" dirty="0"/>
            </a:br>
            <a:endParaRPr lang="en-US" dirty="0"/>
          </a:p>
        </p:txBody>
      </p:sp>
      <p:sp>
        <p:nvSpPr>
          <p:cNvPr id="5" name="Subtitle 4">
            <a:extLst>
              <a:ext uri="{FF2B5EF4-FFF2-40B4-BE49-F238E27FC236}">
                <a16:creationId xmlns:a16="http://schemas.microsoft.com/office/drawing/2014/main" id="{F090A397-795E-709F-CFE4-99560B2F7295}"/>
              </a:ext>
            </a:extLst>
          </p:cNvPr>
          <p:cNvSpPr>
            <a:spLocks noGrp="1"/>
          </p:cNvSpPr>
          <p:nvPr>
            <p:ph type="subTitle" idx="1"/>
          </p:nvPr>
        </p:nvSpPr>
        <p:spPr>
          <a:xfrm>
            <a:off x="426595" y="3533486"/>
            <a:ext cx="8384896" cy="1865126"/>
          </a:xfrm>
        </p:spPr>
        <p:txBody>
          <a:bodyPr/>
          <a:lstStyle/>
          <a:p>
            <a:r>
              <a:rPr lang="en-GB" sz="3200" dirty="0">
                <a:latin typeface="Amazon Ember Light" panose="020B0403020204020204" pitchFamily="34" charset="0"/>
                <a:ea typeface="Amazon Ember Light" panose="020B0403020204020204" pitchFamily="34" charset="0"/>
                <a:cs typeface="Amazon Ember Light" panose="020B0403020204020204" pitchFamily="34" charset="0"/>
              </a:rPr>
              <a:t>How generative AI tools can bring joy to developers, and make them  more productive</a:t>
            </a:r>
            <a:endParaRPr lang="en-US" dirty="0"/>
          </a:p>
          <a:p>
            <a:endParaRPr lang="en-US" dirty="0"/>
          </a:p>
        </p:txBody>
      </p:sp>
      <p:sp>
        <p:nvSpPr>
          <p:cNvPr id="6" name="Text Placeholder 5">
            <a:extLst>
              <a:ext uri="{FF2B5EF4-FFF2-40B4-BE49-F238E27FC236}">
                <a16:creationId xmlns:a16="http://schemas.microsoft.com/office/drawing/2014/main" id="{7813462C-0DE4-19D0-8665-E2E306CFA83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1279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8E9C6-424C-F15B-CCD3-A9B9CA44D701}"/>
              </a:ext>
            </a:extLst>
          </p:cNvPr>
          <p:cNvSpPr txBox="1"/>
          <p:nvPr/>
        </p:nvSpPr>
        <p:spPr>
          <a:xfrm>
            <a:off x="6493282" y="1012634"/>
            <a:ext cx="4691755" cy="1477328"/>
          </a:xfrm>
          <a:prstGeom prst="rect">
            <a:avLst/>
          </a:prstGeom>
          <a:noFill/>
        </p:spPr>
        <p:txBody>
          <a:bodyPr wrap="square">
            <a:spAutoFit/>
          </a:bodyPr>
          <a:lstStyle/>
          <a:p>
            <a:pPr algn="ctr"/>
            <a:r>
              <a:rPr lang="en-GB" b="0" i="0" dirty="0">
                <a:effectLst/>
                <a:latin typeface="Amazon Ember" panose="020B0603020204020204" pitchFamily="34" charset="0"/>
              </a:rPr>
              <a:t>Explores how generative AI can be used to help architects in making architectural decisions that align with technological advancements, project requirements, and business goals</a:t>
            </a:r>
          </a:p>
        </p:txBody>
      </p:sp>
      <p:pic>
        <p:nvPicPr>
          <p:cNvPr id="6" name="Picture 5">
            <a:extLst>
              <a:ext uri="{FF2B5EF4-FFF2-40B4-BE49-F238E27FC236}">
                <a16:creationId xmlns:a16="http://schemas.microsoft.com/office/drawing/2014/main" id="{CA54B513-4D30-59AF-7B44-61DD2B358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118" y="626740"/>
            <a:ext cx="4486602" cy="52658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a:extLst>
              <a:ext uri="{FF2B5EF4-FFF2-40B4-BE49-F238E27FC236}">
                <a16:creationId xmlns:a16="http://schemas.microsoft.com/office/drawing/2014/main" id="{602BD105-48E1-1AD2-B239-BF4926FA7CE5}"/>
              </a:ext>
            </a:extLst>
          </p:cNvPr>
          <p:cNvPicPr>
            <a:picLocks noChangeAspect="1"/>
          </p:cNvPicPr>
          <p:nvPr/>
        </p:nvPicPr>
        <p:blipFill>
          <a:blip r:embed="rId4"/>
          <a:stretch>
            <a:fillRect/>
          </a:stretch>
        </p:blipFill>
        <p:spPr>
          <a:xfrm>
            <a:off x="7765488" y="3259667"/>
            <a:ext cx="2147341" cy="2147341"/>
          </a:xfrm>
          <a:prstGeom prst="rect">
            <a:avLst/>
          </a:prstGeom>
        </p:spPr>
      </p:pic>
    </p:spTree>
    <p:extLst>
      <p:ext uri="{BB962C8B-B14F-4D97-AF65-F5344CB8AC3E}">
        <p14:creationId xmlns:p14="http://schemas.microsoft.com/office/powerpoint/2010/main" val="105620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127E82-4F1B-BFD8-FBD7-D03997B73BA9}"/>
              </a:ext>
            </a:extLst>
          </p:cNvPr>
          <p:cNvSpPr/>
          <p:nvPr/>
        </p:nvSpPr>
        <p:spPr>
          <a:xfrm>
            <a:off x="822903" y="661182"/>
            <a:ext cx="10546194" cy="5500468"/>
          </a:xfrm>
          <a:prstGeom prst="roundRect">
            <a:avLst>
              <a:gd name="adj" fmla="val 2856"/>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2FBF84FA-5862-7795-DF01-5B3BDAEB24F8}"/>
              </a:ext>
            </a:extLst>
          </p:cNvPr>
          <p:cNvSpPr txBox="1"/>
          <p:nvPr/>
        </p:nvSpPr>
        <p:spPr>
          <a:xfrm>
            <a:off x="10869761" y="1441938"/>
            <a:ext cx="984244" cy="461665"/>
          </a:xfrm>
          <a:prstGeom prst="rect">
            <a:avLst/>
          </a:prstGeom>
          <a:solidFill>
            <a:srgbClr val="232F3E"/>
          </a:solid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Develop</a:t>
            </a:r>
          </a:p>
        </p:txBody>
      </p:sp>
      <p:pic>
        <p:nvPicPr>
          <p:cNvPr id="14338" name="Picture 2" descr="an icon that shows creating software, on a white background, in pixel art. Image 2 of 4">
            <a:extLst>
              <a:ext uri="{FF2B5EF4-FFF2-40B4-BE49-F238E27FC236}">
                <a16:creationId xmlns:a16="http://schemas.microsoft.com/office/drawing/2014/main" id="{613E9F3B-604C-12A9-82E7-E14AAB1A7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7523" y="253218"/>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91FBF0-99AE-D675-C1A0-1ECF75A01FCF}"/>
              </a:ext>
            </a:extLst>
          </p:cNvPr>
          <p:cNvSpPr txBox="1"/>
          <p:nvPr/>
        </p:nvSpPr>
        <p:spPr>
          <a:xfrm>
            <a:off x="2295091" y="2320149"/>
            <a:ext cx="7601818" cy="523220"/>
          </a:xfrm>
          <a:prstGeom prst="rect">
            <a:avLst/>
          </a:prstGeom>
          <a:noFill/>
        </p:spPr>
        <p:txBody>
          <a:bodyPr wrap="square" lIns="0" rIns="0" rtlCol="0">
            <a:spAutoFit/>
          </a:bodyPr>
          <a:lstStyle/>
          <a:p>
            <a:pPr algn="ctr"/>
            <a:r>
              <a:rPr lang="en-US" sz="2800" dirty="0">
                <a:latin typeface="+mj-lt"/>
              </a:rPr>
              <a:t>Accelerate your development</a:t>
            </a:r>
          </a:p>
        </p:txBody>
      </p:sp>
      <p:sp>
        <p:nvSpPr>
          <p:cNvPr id="3" name="TextBox 2">
            <a:extLst>
              <a:ext uri="{FF2B5EF4-FFF2-40B4-BE49-F238E27FC236}">
                <a16:creationId xmlns:a16="http://schemas.microsoft.com/office/drawing/2014/main" id="{DF5155F3-032A-671F-E415-4CEE01402F79}"/>
              </a:ext>
            </a:extLst>
          </p:cNvPr>
          <p:cNvSpPr txBox="1"/>
          <p:nvPr/>
        </p:nvSpPr>
        <p:spPr>
          <a:xfrm>
            <a:off x="1798820" y="3660689"/>
            <a:ext cx="3762530" cy="400110"/>
          </a:xfrm>
          <a:prstGeom prst="rect">
            <a:avLst/>
          </a:prstGeom>
          <a:noFill/>
        </p:spPr>
        <p:txBody>
          <a:bodyPr wrap="square" lIns="0" rIns="0" rtlCol="0">
            <a:spAutoFit/>
          </a:bodyPr>
          <a:lstStyle/>
          <a:p>
            <a:pPr algn="ctr"/>
            <a:r>
              <a:rPr lang="en-US" sz="2000" dirty="0">
                <a:latin typeface="+mj-lt"/>
              </a:rPr>
              <a:t>Learning new concepts</a:t>
            </a:r>
          </a:p>
        </p:txBody>
      </p:sp>
      <p:sp>
        <p:nvSpPr>
          <p:cNvPr id="6" name="TextBox 5">
            <a:extLst>
              <a:ext uri="{FF2B5EF4-FFF2-40B4-BE49-F238E27FC236}">
                <a16:creationId xmlns:a16="http://schemas.microsoft.com/office/drawing/2014/main" id="{8581BAF8-1914-10A1-AF85-64C7E0C7FD05}"/>
              </a:ext>
            </a:extLst>
          </p:cNvPr>
          <p:cNvSpPr txBox="1"/>
          <p:nvPr/>
        </p:nvSpPr>
        <p:spPr>
          <a:xfrm>
            <a:off x="1798820" y="4478009"/>
            <a:ext cx="3762530" cy="400110"/>
          </a:xfrm>
          <a:prstGeom prst="rect">
            <a:avLst/>
          </a:prstGeom>
          <a:noFill/>
        </p:spPr>
        <p:txBody>
          <a:bodyPr wrap="square" lIns="0" rIns="0" rtlCol="0">
            <a:spAutoFit/>
          </a:bodyPr>
          <a:lstStyle/>
          <a:p>
            <a:pPr algn="ctr"/>
            <a:r>
              <a:rPr lang="en-US" sz="2000" dirty="0">
                <a:latin typeface="+mj-lt"/>
              </a:rPr>
              <a:t>Debugging your code</a:t>
            </a:r>
          </a:p>
        </p:txBody>
      </p:sp>
      <p:sp>
        <p:nvSpPr>
          <p:cNvPr id="7" name="TextBox 6">
            <a:extLst>
              <a:ext uri="{FF2B5EF4-FFF2-40B4-BE49-F238E27FC236}">
                <a16:creationId xmlns:a16="http://schemas.microsoft.com/office/drawing/2014/main" id="{05A33820-5B58-9C29-D1DE-A83487C8F585}"/>
              </a:ext>
            </a:extLst>
          </p:cNvPr>
          <p:cNvSpPr txBox="1"/>
          <p:nvPr/>
        </p:nvSpPr>
        <p:spPr>
          <a:xfrm>
            <a:off x="6793043" y="3614522"/>
            <a:ext cx="3762530" cy="400110"/>
          </a:xfrm>
          <a:prstGeom prst="rect">
            <a:avLst/>
          </a:prstGeom>
          <a:noFill/>
        </p:spPr>
        <p:txBody>
          <a:bodyPr wrap="square" lIns="0" rIns="0" rtlCol="0">
            <a:spAutoFit/>
          </a:bodyPr>
          <a:lstStyle/>
          <a:p>
            <a:pPr algn="ctr"/>
            <a:r>
              <a:rPr lang="en-US" sz="2000" dirty="0">
                <a:latin typeface="+mj-lt"/>
              </a:rPr>
              <a:t>Optimization</a:t>
            </a:r>
          </a:p>
        </p:txBody>
      </p:sp>
      <p:sp>
        <p:nvSpPr>
          <p:cNvPr id="8" name="TextBox 7">
            <a:extLst>
              <a:ext uri="{FF2B5EF4-FFF2-40B4-BE49-F238E27FC236}">
                <a16:creationId xmlns:a16="http://schemas.microsoft.com/office/drawing/2014/main" id="{1C2ED813-AADF-31DC-8A1F-4738C65CC49A}"/>
              </a:ext>
            </a:extLst>
          </p:cNvPr>
          <p:cNvSpPr txBox="1"/>
          <p:nvPr/>
        </p:nvSpPr>
        <p:spPr>
          <a:xfrm>
            <a:off x="6793043" y="4487976"/>
            <a:ext cx="3762530" cy="707886"/>
          </a:xfrm>
          <a:prstGeom prst="rect">
            <a:avLst/>
          </a:prstGeom>
          <a:noFill/>
        </p:spPr>
        <p:txBody>
          <a:bodyPr wrap="square" lIns="0" rIns="0" rtlCol="0">
            <a:spAutoFit/>
          </a:bodyPr>
          <a:lstStyle/>
          <a:p>
            <a:pPr algn="ctr"/>
            <a:r>
              <a:rPr lang="en-US" sz="2000" dirty="0">
                <a:latin typeface="+mj-lt"/>
              </a:rPr>
              <a:t>Reference guides and cheat sheets</a:t>
            </a:r>
          </a:p>
        </p:txBody>
      </p:sp>
    </p:spTree>
    <p:extLst>
      <p:ext uri="{BB962C8B-B14F-4D97-AF65-F5344CB8AC3E}">
        <p14:creationId xmlns:p14="http://schemas.microsoft.com/office/powerpoint/2010/main" val="14547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127E82-4F1B-BFD8-FBD7-D03997B73BA9}"/>
              </a:ext>
            </a:extLst>
          </p:cNvPr>
          <p:cNvSpPr/>
          <p:nvPr/>
        </p:nvSpPr>
        <p:spPr>
          <a:xfrm>
            <a:off x="822903" y="661182"/>
            <a:ext cx="10546194" cy="5500468"/>
          </a:xfrm>
          <a:prstGeom prst="roundRect">
            <a:avLst>
              <a:gd name="adj" fmla="val 2856"/>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2FBF84FA-5862-7795-DF01-5B3BDAEB24F8}"/>
              </a:ext>
            </a:extLst>
          </p:cNvPr>
          <p:cNvSpPr txBox="1"/>
          <p:nvPr/>
        </p:nvSpPr>
        <p:spPr>
          <a:xfrm>
            <a:off x="10869761" y="1441938"/>
            <a:ext cx="889667" cy="461665"/>
          </a:xfrm>
          <a:prstGeom prst="rect">
            <a:avLst/>
          </a:prstGeom>
          <a:solidFill>
            <a:srgbClr val="232F3E"/>
          </a:solid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Testing</a:t>
            </a:r>
          </a:p>
        </p:txBody>
      </p:sp>
      <p:pic>
        <p:nvPicPr>
          <p:cNvPr id="15362" name="Picture 2" descr="an icon that shows testing software for defects, on a white background, in pixel art. Image 3 of 4">
            <a:extLst>
              <a:ext uri="{FF2B5EF4-FFF2-40B4-BE49-F238E27FC236}">
                <a16:creationId xmlns:a16="http://schemas.microsoft.com/office/drawing/2014/main" id="{62A30583-A3B8-F449-C855-57F06C31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4737" y="253218"/>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5FDB36-00D3-A70E-AFBD-CD3CA2555B9E}"/>
              </a:ext>
            </a:extLst>
          </p:cNvPr>
          <p:cNvSpPr txBox="1"/>
          <p:nvPr/>
        </p:nvSpPr>
        <p:spPr>
          <a:xfrm>
            <a:off x="2295091" y="2320149"/>
            <a:ext cx="7601818" cy="523220"/>
          </a:xfrm>
          <a:prstGeom prst="rect">
            <a:avLst/>
          </a:prstGeom>
          <a:noFill/>
        </p:spPr>
        <p:txBody>
          <a:bodyPr wrap="square" lIns="0" rIns="0" rtlCol="0">
            <a:spAutoFit/>
          </a:bodyPr>
          <a:lstStyle/>
          <a:p>
            <a:pPr algn="ctr"/>
            <a:r>
              <a:rPr lang="en-US" sz="2800" dirty="0">
                <a:latin typeface="+mj-lt"/>
              </a:rPr>
              <a:t>All of your testing</a:t>
            </a:r>
          </a:p>
        </p:txBody>
      </p:sp>
      <p:sp>
        <p:nvSpPr>
          <p:cNvPr id="3" name="TextBox 2">
            <a:extLst>
              <a:ext uri="{FF2B5EF4-FFF2-40B4-BE49-F238E27FC236}">
                <a16:creationId xmlns:a16="http://schemas.microsoft.com/office/drawing/2014/main" id="{D3CFB7C0-4987-43CF-8D05-919F1A443B74}"/>
              </a:ext>
            </a:extLst>
          </p:cNvPr>
          <p:cNvSpPr txBox="1"/>
          <p:nvPr/>
        </p:nvSpPr>
        <p:spPr>
          <a:xfrm>
            <a:off x="1798820" y="3660689"/>
            <a:ext cx="3762530" cy="400110"/>
          </a:xfrm>
          <a:prstGeom prst="rect">
            <a:avLst/>
          </a:prstGeom>
          <a:noFill/>
        </p:spPr>
        <p:txBody>
          <a:bodyPr wrap="square" lIns="0" rIns="0" rtlCol="0">
            <a:spAutoFit/>
          </a:bodyPr>
          <a:lstStyle/>
          <a:p>
            <a:pPr algn="ctr"/>
            <a:r>
              <a:rPr lang="en-US" sz="2000" dirty="0">
                <a:latin typeface="+mj-lt"/>
              </a:rPr>
              <a:t>Write unit tests</a:t>
            </a:r>
          </a:p>
        </p:txBody>
      </p:sp>
      <p:sp>
        <p:nvSpPr>
          <p:cNvPr id="6" name="TextBox 5">
            <a:extLst>
              <a:ext uri="{FF2B5EF4-FFF2-40B4-BE49-F238E27FC236}">
                <a16:creationId xmlns:a16="http://schemas.microsoft.com/office/drawing/2014/main" id="{36D1CCD4-8C86-E8B8-773A-A5B1598A0CBC}"/>
              </a:ext>
            </a:extLst>
          </p:cNvPr>
          <p:cNvSpPr txBox="1"/>
          <p:nvPr/>
        </p:nvSpPr>
        <p:spPr>
          <a:xfrm>
            <a:off x="1798820" y="4478009"/>
            <a:ext cx="3762530" cy="400110"/>
          </a:xfrm>
          <a:prstGeom prst="rect">
            <a:avLst/>
          </a:prstGeom>
          <a:noFill/>
        </p:spPr>
        <p:txBody>
          <a:bodyPr wrap="square" lIns="0" rIns="0" rtlCol="0">
            <a:spAutoFit/>
          </a:bodyPr>
          <a:lstStyle/>
          <a:p>
            <a:pPr algn="ctr"/>
            <a:r>
              <a:rPr lang="en-US" sz="2000" dirty="0">
                <a:latin typeface="+mj-lt"/>
              </a:rPr>
              <a:t>Synthetic and sample data</a:t>
            </a:r>
          </a:p>
        </p:txBody>
      </p:sp>
      <p:sp>
        <p:nvSpPr>
          <p:cNvPr id="7" name="TextBox 6">
            <a:extLst>
              <a:ext uri="{FF2B5EF4-FFF2-40B4-BE49-F238E27FC236}">
                <a16:creationId xmlns:a16="http://schemas.microsoft.com/office/drawing/2014/main" id="{98F58AF8-8AB1-E239-CA60-2D4889A1477E}"/>
              </a:ext>
            </a:extLst>
          </p:cNvPr>
          <p:cNvSpPr txBox="1"/>
          <p:nvPr/>
        </p:nvSpPr>
        <p:spPr>
          <a:xfrm>
            <a:off x="6793043" y="3614522"/>
            <a:ext cx="3762530" cy="400110"/>
          </a:xfrm>
          <a:prstGeom prst="rect">
            <a:avLst/>
          </a:prstGeom>
          <a:noFill/>
        </p:spPr>
        <p:txBody>
          <a:bodyPr wrap="square" lIns="0" rIns="0" rtlCol="0">
            <a:spAutoFit/>
          </a:bodyPr>
          <a:lstStyle/>
          <a:p>
            <a:pPr algn="ctr"/>
            <a:r>
              <a:rPr lang="en-US" sz="2000" dirty="0">
                <a:latin typeface="+mj-lt"/>
              </a:rPr>
              <a:t>Security assessment</a:t>
            </a:r>
          </a:p>
        </p:txBody>
      </p:sp>
      <p:sp>
        <p:nvSpPr>
          <p:cNvPr id="8" name="TextBox 7">
            <a:extLst>
              <a:ext uri="{FF2B5EF4-FFF2-40B4-BE49-F238E27FC236}">
                <a16:creationId xmlns:a16="http://schemas.microsoft.com/office/drawing/2014/main" id="{52C75DEF-7387-6B4A-6477-BFE76847D803}"/>
              </a:ext>
            </a:extLst>
          </p:cNvPr>
          <p:cNvSpPr txBox="1"/>
          <p:nvPr/>
        </p:nvSpPr>
        <p:spPr>
          <a:xfrm>
            <a:off x="6793043" y="4487976"/>
            <a:ext cx="3762530" cy="400110"/>
          </a:xfrm>
          <a:prstGeom prst="rect">
            <a:avLst/>
          </a:prstGeom>
          <a:noFill/>
        </p:spPr>
        <p:txBody>
          <a:bodyPr wrap="square" lIns="0" rIns="0" rtlCol="0">
            <a:spAutoFit/>
          </a:bodyPr>
          <a:lstStyle/>
          <a:p>
            <a:pPr algn="ctr"/>
            <a:r>
              <a:rPr lang="en-US" sz="2000" dirty="0">
                <a:latin typeface="+mj-lt"/>
              </a:rPr>
              <a:t>CLI testing tools</a:t>
            </a:r>
          </a:p>
        </p:txBody>
      </p:sp>
    </p:spTree>
    <p:extLst>
      <p:ext uri="{BB962C8B-B14F-4D97-AF65-F5344CB8AC3E}">
        <p14:creationId xmlns:p14="http://schemas.microsoft.com/office/powerpoint/2010/main" val="53454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127E82-4F1B-BFD8-FBD7-D03997B73BA9}"/>
              </a:ext>
            </a:extLst>
          </p:cNvPr>
          <p:cNvSpPr/>
          <p:nvPr/>
        </p:nvSpPr>
        <p:spPr>
          <a:xfrm>
            <a:off x="822903" y="661182"/>
            <a:ext cx="10546194" cy="5500468"/>
          </a:xfrm>
          <a:prstGeom prst="roundRect">
            <a:avLst>
              <a:gd name="adj" fmla="val 2856"/>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2FBF84FA-5862-7795-DF01-5B3BDAEB24F8}"/>
              </a:ext>
            </a:extLst>
          </p:cNvPr>
          <p:cNvSpPr txBox="1"/>
          <p:nvPr/>
        </p:nvSpPr>
        <p:spPr>
          <a:xfrm>
            <a:off x="10944301" y="1441938"/>
            <a:ext cx="849592" cy="461665"/>
          </a:xfrm>
          <a:prstGeom prst="rect">
            <a:avLst/>
          </a:prstGeom>
          <a:solidFill>
            <a:srgbClr val="232F3E"/>
          </a:solid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Deploy</a:t>
            </a:r>
          </a:p>
        </p:txBody>
      </p:sp>
      <p:pic>
        <p:nvPicPr>
          <p:cNvPr id="16386" name="Picture 2" descr="an icon that shows the deploy phase of the sdlc, on a white background, in pixel art. Image 3 of 4">
            <a:extLst>
              <a:ext uri="{FF2B5EF4-FFF2-40B4-BE49-F238E27FC236}">
                <a16:creationId xmlns:a16="http://schemas.microsoft.com/office/drawing/2014/main" id="{83D6E6C0-9EF2-0A7E-1F43-0F3A39698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4737" y="253218"/>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8785D5-5161-45B8-0034-D2617C9CEBBE}"/>
              </a:ext>
            </a:extLst>
          </p:cNvPr>
          <p:cNvSpPr txBox="1"/>
          <p:nvPr/>
        </p:nvSpPr>
        <p:spPr>
          <a:xfrm>
            <a:off x="2295091" y="2320149"/>
            <a:ext cx="7601818" cy="523220"/>
          </a:xfrm>
          <a:prstGeom prst="rect">
            <a:avLst/>
          </a:prstGeom>
          <a:noFill/>
        </p:spPr>
        <p:txBody>
          <a:bodyPr wrap="square" lIns="0" rIns="0" rtlCol="0">
            <a:spAutoFit/>
          </a:bodyPr>
          <a:lstStyle/>
          <a:p>
            <a:pPr algn="ctr"/>
            <a:r>
              <a:rPr lang="en-US" sz="2800" dirty="0">
                <a:latin typeface="+mj-lt"/>
              </a:rPr>
              <a:t>Ship your applications</a:t>
            </a:r>
          </a:p>
        </p:txBody>
      </p:sp>
      <p:sp>
        <p:nvSpPr>
          <p:cNvPr id="3" name="TextBox 2">
            <a:extLst>
              <a:ext uri="{FF2B5EF4-FFF2-40B4-BE49-F238E27FC236}">
                <a16:creationId xmlns:a16="http://schemas.microsoft.com/office/drawing/2014/main" id="{988AD5E0-2CB1-CA5B-DD4C-8E6C3D239150}"/>
              </a:ext>
            </a:extLst>
          </p:cNvPr>
          <p:cNvSpPr txBox="1"/>
          <p:nvPr/>
        </p:nvSpPr>
        <p:spPr>
          <a:xfrm>
            <a:off x="1798820" y="3660689"/>
            <a:ext cx="3762530" cy="400110"/>
          </a:xfrm>
          <a:prstGeom prst="rect">
            <a:avLst/>
          </a:prstGeom>
          <a:noFill/>
        </p:spPr>
        <p:txBody>
          <a:bodyPr wrap="square" lIns="0" rIns="0" rtlCol="0">
            <a:spAutoFit/>
          </a:bodyPr>
          <a:lstStyle/>
          <a:p>
            <a:pPr algn="ctr"/>
            <a:r>
              <a:rPr lang="en-US" sz="2000" dirty="0">
                <a:latin typeface="+mj-lt"/>
              </a:rPr>
              <a:t>Write infrastructure as code</a:t>
            </a:r>
          </a:p>
        </p:txBody>
      </p:sp>
      <p:sp>
        <p:nvSpPr>
          <p:cNvPr id="6" name="TextBox 5">
            <a:extLst>
              <a:ext uri="{FF2B5EF4-FFF2-40B4-BE49-F238E27FC236}">
                <a16:creationId xmlns:a16="http://schemas.microsoft.com/office/drawing/2014/main" id="{77DFBDD7-2F96-8449-B718-EF13A32EDC8D}"/>
              </a:ext>
            </a:extLst>
          </p:cNvPr>
          <p:cNvSpPr txBox="1"/>
          <p:nvPr/>
        </p:nvSpPr>
        <p:spPr>
          <a:xfrm>
            <a:off x="1798820" y="4478009"/>
            <a:ext cx="3762530" cy="400110"/>
          </a:xfrm>
          <a:prstGeom prst="rect">
            <a:avLst/>
          </a:prstGeom>
          <a:noFill/>
        </p:spPr>
        <p:txBody>
          <a:bodyPr wrap="square" lIns="0" rIns="0" rtlCol="0">
            <a:spAutoFit/>
          </a:bodyPr>
          <a:lstStyle/>
          <a:p>
            <a:pPr algn="ctr"/>
            <a:r>
              <a:rPr lang="en-US" sz="2000" dirty="0">
                <a:latin typeface="+mj-lt"/>
              </a:rPr>
              <a:t>Create my documentation</a:t>
            </a:r>
          </a:p>
        </p:txBody>
      </p:sp>
      <p:sp>
        <p:nvSpPr>
          <p:cNvPr id="7" name="TextBox 6">
            <a:extLst>
              <a:ext uri="{FF2B5EF4-FFF2-40B4-BE49-F238E27FC236}">
                <a16:creationId xmlns:a16="http://schemas.microsoft.com/office/drawing/2014/main" id="{8269B7B5-CB8C-2C8E-A271-7564AB798689}"/>
              </a:ext>
            </a:extLst>
          </p:cNvPr>
          <p:cNvSpPr txBox="1"/>
          <p:nvPr/>
        </p:nvSpPr>
        <p:spPr>
          <a:xfrm>
            <a:off x="6793043" y="3614522"/>
            <a:ext cx="3762530" cy="400110"/>
          </a:xfrm>
          <a:prstGeom prst="rect">
            <a:avLst/>
          </a:prstGeom>
          <a:noFill/>
        </p:spPr>
        <p:txBody>
          <a:bodyPr wrap="square" lIns="0" rIns="0" rtlCol="0">
            <a:spAutoFit/>
          </a:bodyPr>
          <a:lstStyle/>
          <a:p>
            <a:pPr algn="ctr"/>
            <a:r>
              <a:rPr lang="en-US" sz="2000" dirty="0">
                <a:latin typeface="+mj-lt"/>
              </a:rPr>
              <a:t>Create deployment scripts</a:t>
            </a:r>
          </a:p>
        </p:txBody>
      </p:sp>
      <p:sp>
        <p:nvSpPr>
          <p:cNvPr id="8" name="TextBox 7">
            <a:extLst>
              <a:ext uri="{FF2B5EF4-FFF2-40B4-BE49-F238E27FC236}">
                <a16:creationId xmlns:a16="http://schemas.microsoft.com/office/drawing/2014/main" id="{1DC2240E-19ED-7B24-1B2A-FD2C0B24F29E}"/>
              </a:ext>
            </a:extLst>
          </p:cNvPr>
          <p:cNvSpPr txBox="1"/>
          <p:nvPr/>
        </p:nvSpPr>
        <p:spPr>
          <a:xfrm>
            <a:off x="6793043" y="4487976"/>
            <a:ext cx="3762530" cy="400110"/>
          </a:xfrm>
          <a:prstGeom prst="rect">
            <a:avLst/>
          </a:prstGeom>
          <a:noFill/>
        </p:spPr>
        <p:txBody>
          <a:bodyPr wrap="square" lIns="0" rIns="0" rtlCol="0">
            <a:spAutoFit/>
          </a:bodyPr>
          <a:lstStyle/>
          <a:p>
            <a:pPr algn="ctr"/>
            <a:r>
              <a:rPr lang="en-US" sz="2000" dirty="0">
                <a:latin typeface="+mj-lt"/>
              </a:rPr>
              <a:t>CLI deployment tools</a:t>
            </a:r>
          </a:p>
        </p:txBody>
      </p:sp>
    </p:spTree>
    <p:extLst>
      <p:ext uri="{BB962C8B-B14F-4D97-AF65-F5344CB8AC3E}">
        <p14:creationId xmlns:p14="http://schemas.microsoft.com/office/powerpoint/2010/main" val="302179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127E82-4F1B-BFD8-FBD7-D03997B73BA9}"/>
              </a:ext>
            </a:extLst>
          </p:cNvPr>
          <p:cNvSpPr/>
          <p:nvPr/>
        </p:nvSpPr>
        <p:spPr>
          <a:xfrm>
            <a:off x="822903" y="661182"/>
            <a:ext cx="10546194" cy="5500468"/>
          </a:xfrm>
          <a:prstGeom prst="roundRect">
            <a:avLst>
              <a:gd name="adj" fmla="val 2856"/>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2FBF84FA-5862-7795-DF01-5B3BDAEB24F8}"/>
              </a:ext>
            </a:extLst>
          </p:cNvPr>
          <p:cNvSpPr txBox="1"/>
          <p:nvPr/>
        </p:nvSpPr>
        <p:spPr>
          <a:xfrm>
            <a:off x="10869761" y="1441938"/>
            <a:ext cx="1086836" cy="461665"/>
          </a:xfrm>
          <a:prstGeom prst="rect">
            <a:avLst/>
          </a:prstGeom>
          <a:solidFill>
            <a:srgbClr val="232F3E"/>
          </a:solid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Maintain</a:t>
            </a:r>
          </a:p>
        </p:txBody>
      </p:sp>
      <p:pic>
        <p:nvPicPr>
          <p:cNvPr id="17410" name="Picture 2" descr="an icon that shows testing software, on a white background, in pixel art. Image 4 of 4">
            <a:extLst>
              <a:ext uri="{FF2B5EF4-FFF2-40B4-BE49-F238E27FC236}">
                <a16:creationId xmlns:a16="http://schemas.microsoft.com/office/drawing/2014/main" id="{B367F010-B286-1AAF-3DA8-3C9C896B0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7877" y="253218"/>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B5989E-4BF9-B846-25DB-E7BEB4CFD855}"/>
              </a:ext>
            </a:extLst>
          </p:cNvPr>
          <p:cNvSpPr txBox="1"/>
          <p:nvPr/>
        </p:nvSpPr>
        <p:spPr>
          <a:xfrm>
            <a:off x="2295091" y="2320149"/>
            <a:ext cx="7601818" cy="523220"/>
          </a:xfrm>
          <a:prstGeom prst="rect">
            <a:avLst/>
          </a:prstGeom>
          <a:noFill/>
        </p:spPr>
        <p:txBody>
          <a:bodyPr wrap="square" lIns="0" rIns="0" rtlCol="0">
            <a:spAutoFit/>
          </a:bodyPr>
          <a:lstStyle/>
          <a:p>
            <a:pPr algn="ctr"/>
            <a:r>
              <a:rPr lang="en-US" sz="2800" dirty="0">
                <a:latin typeface="+mj-lt"/>
              </a:rPr>
              <a:t>Keeping things going</a:t>
            </a:r>
          </a:p>
        </p:txBody>
      </p:sp>
      <p:sp>
        <p:nvSpPr>
          <p:cNvPr id="3" name="TextBox 2">
            <a:extLst>
              <a:ext uri="{FF2B5EF4-FFF2-40B4-BE49-F238E27FC236}">
                <a16:creationId xmlns:a16="http://schemas.microsoft.com/office/drawing/2014/main" id="{48DFA665-902C-54F4-B83D-26ECD73B3023}"/>
              </a:ext>
            </a:extLst>
          </p:cNvPr>
          <p:cNvSpPr txBox="1"/>
          <p:nvPr/>
        </p:nvSpPr>
        <p:spPr>
          <a:xfrm>
            <a:off x="1798820" y="3660689"/>
            <a:ext cx="3762530" cy="400110"/>
          </a:xfrm>
          <a:prstGeom prst="rect">
            <a:avLst/>
          </a:prstGeom>
          <a:noFill/>
        </p:spPr>
        <p:txBody>
          <a:bodyPr wrap="square" lIns="0" rIns="0" rtlCol="0">
            <a:spAutoFit/>
          </a:bodyPr>
          <a:lstStyle/>
          <a:p>
            <a:pPr algn="ctr"/>
            <a:r>
              <a:rPr lang="en-US" sz="2000" dirty="0">
                <a:latin typeface="+mj-lt"/>
              </a:rPr>
              <a:t>Learning legacy code bases</a:t>
            </a:r>
          </a:p>
        </p:txBody>
      </p:sp>
      <p:sp>
        <p:nvSpPr>
          <p:cNvPr id="6" name="TextBox 5">
            <a:extLst>
              <a:ext uri="{FF2B5EF4-FFF2-40B4-BE49-F238E27FC236}">
                <a16:creationId xmlns:a16="http://schemas.microsoft.com/office/drawing/2014/main" id="{C0B7A049-EA03-8D81-5F30-CDEF0FB56743}"/>
              </a:ext>
            </a:extLst>
          </p:cNvPr>
          <p:cNvSpPr txBox="1"/>
          <p:nvPr/>
        </p:nvSpPr>
        <p:spPr>
          <a:xfrm>
            <a:off x="1798820" y="4478009"/>
            <a:ext cx="3762530" cy="400110"/>
          </a:xfrm>
          <a:prstGeom prst="rect">
            <a:avLst/>
          </a:prstGeom>
          <a:noFill/>
        </p:spPr>
        <p:txBody>
          <a:bodyPr wrap="square" lIns="0" rIns="0" rtlCol="0">
            <a:spAutoFit/>
          </a:bodyPr>
          <a:lstStyle/>
          <a:p>
            <a:pPr algn="ctr"/>
            <a:r>
              <a:rPr lang="en-US" sz="2000" dirty="0">
                <a:latin typeface="+mj-lt"/>
              </a:rPr>
              <a:t>Upgrades and migrations</a:t>
            </a:r>
          </a:p>
        </p:txBody>
      </p:sp>
      <p:sp>
        <p:nvSpPr>
          <p:cNvPr id="7" name="TextBox 6">
            <a:extLst>
              <a:ext uri="{FF2B5EF4-FFF2-40B4-BE49-F238E27FC236}">
                <a16:creationId xmlns:a16="http://schemas.microsoft.com/office/drawing/2014/main" id="{4805685E-6CB1-9809-81BB-FF1285E96A4F}"/>
              </a:ext>
            </a:extLst>
          </p:cNvPr>
          <p:cNvSpPr txBox="1"/>
          <p:nvPr/>
        </p:nvSpPr>
        <p:spPr>
          <a:xfrm>
            <a:off x="6793043" y="3614522"/>
            <a:ext cx="3762530" cy="400110"/>
          </a:xfrm>
          <a:prstGeom prst="rect">
            <a:avLst/>
          </a:prstGeom>
          <a:noFill/>
        </p:spPr>
        <p:txBody>
          <a:bodyPr wrap="square" lIns="0" rIns="0" rtlCol="0">
            <a:spAutoFit/>
          </a:bodyPr>
          <a:lstStyle/>
          <a:p>
            <a:pPr algn="ctr"/>
            <a:r>
              <a:rPr lang="en-US" sz="2000" dirty="0">
                <a:latin typeface="+mj-lt"/>
              </a:rPr>
              <a:t>Troubleshooting</a:t>
            </a:r>
          </a:p>
        </p:txBody>
      </p:sp>
      <p:sp>
        <p:nvSpPr>
          <p:cNvPr id="8" name="TextBox 7">
            <a:extLst>
              <a:ext uri="{FF2B5EF4-FFF2-40B4-BE49-F238E27FC236}">
                <a16:creationId xmlns:a16="http://schemas.microsoft.com/office/drawing/2014/main" id="{F9084576-3E31-5045-C962-799754C50468}"/>
              </a:ext>
            </a:extLst>
          </p:cNvPr>
          <p:cNvSpPr txBox="1"/>
          <p:nvPr/>
        </p:nvSpPr>
        <p:spPr>
          <a:xfrm>
            <a:off x="6793043" y="4487976"/>
            <a:ext cx="3762530" cy="400110"/>
          </a:xfrm>
          <a:prstGeom prst="rect">
            <a:avLst/>
          </a:prstGeom>
          <a:noFill/>
        </p:spPr>
        <p:txBody>
          <a:bodyPr wrap="square" lIns="0" rIns="0" rtlCol="0">
            <a:spAutoFit/>
          </a:bodyPr>
          <a:lstStyle/>
          <a:p>
            <a:pPr algn="ctr"/>
            <a:r>
              <a:rPr lang="en-US" sz="2000" dirty="0">
                <a:latin typeface="+mj-lt"/>
              </a:rPr>
              <a:t>Code reviews</a:t>
            </a:r>
          </a:p>
        </p:txBody>
      </p:sp>
    </p:spTree>
    <p:extLst>
      <p:ext uri="{BB962C8B-B14F-4D97-AF65-F5344CB8AC3E}">
        <p14:creationId xmlns:p14="http://schemas.microsoft.com/office/powerpoint/2010/main" val="29286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E0C63-49A5-6F78-9590-E066D21B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290" y="675680"/>
            <a:ext cx="4691755" cy="550663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TextBox 6">
            <a:extLst>
              <a:ext uri="{FF2B5EF4-FFF2-40B4-BE49-F238E27FC236}">
                <a16:creationId xmlns:a16="http://schemas.microsoft.com/office/drawing/2014/main" id="{C5EDC7AC-E747-7928-1716-EA6957B62BDA}"/>
              </a:ext>
            </a:extLst>
          </p:cNvPr>
          <p:cNvSpPr txBox="1"/>
          <p:nvPr/>
        </p:nvSpPr>
        <p:spPr>
          <a:xfrm>
            <a:off x="7244860" y="1768648"/>
            <a:ext cx="3888463" cy="923330"/>
          </a:xfrm>
          <a:prstGeom prst="rect">
            <a:avLst/>
          </a:prstGeom>
          <a:noFill/>
        </p:spPr>
        <p:txBody>
          <a:bodyPr wrap="square" lIns="0" rIns="0" rtlCol="0">
            <a:spAutoFit/>
          </a:bodyPr>
          <a:lstStyle/>
          <a:p>
            <a:pPr algn="ctr"/>
            <a:r>
              <a:rPr lang="en-GB" b="0" i="0" dirty="0">
                <a:effectLst/>
                <a:latin typeface="Amazon Ember" panose="020B0603020204020204" pitchFamily="34" charset="0"/>
              </a:rPr>
              <a:t>Want to easily port code between programming languages?</a:t>
            </a:r>
          </a:p>
          <a:p>
            <a:pPr algn="ctr"/>
            <a:endParaRPr lang="en-GB" dirty="0" err="1"/>
          </a:p>
        </p:txBody>
      </p:sp>
      <p:pic>
        <p:nvPicPr>
          <p:cNvPr id="2" name="Picture 1">
            <a:extLst>
              <a:ext uri="{FF2B5EF4-FFF2-40B4-BE49-F238E27FC236}">
                <a16:creationId xmlns:a16="http://schemas.microsoft.com/office/drawing/2014/main" id="{D7003E5E-B4FD-7BF9-BEB5-39B04309266F}"/>
              </a:ext>
            </a:extLst>
          </p:cNvPr>
          <p:cNvPicPr>
            <a:picLocks noChangeAspect="1"/>
          </p:cNvPicPr>
          <p:nvPr/>
        </p:nvPicPr>
        <p:blipFill>
          <a:blip r:embed="rId4"/>
          <a:stretch>
            <a:fillRect/>
          </a:stretch>
        </p:blipFill>
        <p:spPr>
          <a:xfrm>
            <a:off x="8016052" y="3021762"/>
            <a:ext cx="2346080" cy="2346080"/>
          </a:xfrm>
          <a:prstGeom prst="rect">
            <a:avLst/>
          </a:prstGeom>
        </p:spPr>
      </p:pic>
    </p:spTree>
    <p:extLst>
      <p:ext uri="{BB962C8B-B14F-4D97-AF65-F5344CB8AC3E}">
        <p14:creationId xmlns:p14="http://schemas.microsoft.com/office/powerpoint/2010/main" val="303515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91C0-3D12-7FE6-2CF7-38A193300068}"/>
              </a:ext>
            </a:extLst>
          </p:cNvPr>
          <p:cNvSpPr>
            <a:spLocks noGrp="1"/>
          </p:cNvSpPr>
          <p:nvPr>
            <p:ph type="title"/>
          </p:nvPr>
        </p:nvSpPr>
        <p:spPr/>
        <p:txBody>
          <a:bodyPr/>
          <a:lstStyle/>
          <a:p>
            <a:r>
              <a:rPr lang="en-US" dirty="0"/>
              <a:t>Developer Journeys</a:t>
            </a:r>
          </a:p>
        </p:txBody>
      </p:sp>
      <p:sp>
        <p:nvSpPr>
          <p:cNvPr id="3" name="Slide Number Placeholder 2">
            <a:extLst>
              <a:ext uri="{FF2B5EF4-FFF2-40B4-BE49-F238E27FC236}">
                <a16:creationId xmlns:a16="http://schemas.microsoft.com/office/drawing/2014/main" id="{6F411038-3715-E3EB-0B62-0419E7F48AC2}"/>
              </a:ext>
            </a:extLst>
          </p:cNvPr>
          <p:cNvSpPr>
            <a:spLocks noGrp="1"/>
          </p:cNvSpPr>
          <p:nvPr>
            <p:ph type="sldNum" sz="quarter" idx="4"/>
          </p:nvPr>
        </p:nvSpPr>
        <p:spPr/>
        <p:txBody>
          <a:bodyPr/>
          <a:lstStyle/>
          <a:p>
            <a:fld id="{DC503246-BBCE-4F0A-BCDC-08FC4C52637D}" type="slidenum">
              <a:rPr lang="en-US" smtClean="0"/>
              <a:pPr/>
              <a:t>26</a:t>
            </a:fld>
            <a:endParaRPr lang="en-US"/>
          </a:p>
        </p:txBody>
      </p:sp>
    </p:spTree>
    <p:extLst>
      <p:ext uri="{BB962C8B-B14F-4D97-AF65-F5344CB8AC3E}">
        <p14:creationId xmlns:p14="http://schemas.microsoft.com/office/powerpoint/2010/main" val="25607116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con that shows the development of new software, using three colours, in pixel art. Image 3 of 4">
            <a:extLst>
              <a:ext uri="{FF2B5EF4-FFF2-40B4-BE49-F238E27FC236}">
                <a16:creationId xmlns:a16="http://schemas.microsoft.com/office/drawing/2014/main" id="{830C1C61-CC59-E6BE-0E4F-6B4532E9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402" y="1607289"/>
            <a:ext cx="1625601" cy="16256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F8BC46F-6D87-0B43-EEA0-DDDDA7708952}"/>
              </a:ext>
            </a:extLst>
          </p:cNvPr>
          <p:cNvSpPr txBox="1"/>
          <p:nvPr/>
        </p:nvSpPr>
        <p:spPr>
          <a:xfrm>
            <a:off x="1660565" y="4192118"/>
            <a:ext cx="1747273" cy="369332"/>
          </a:xfrm>
          <a:prstGeom prst="rect">
            <a:avLst/>
          </a:prstGeom>
          <a:noFill/>
        </p:spPr>
        <p:txBody>
          <a:bodyPr wrap="none" lIns="0" rIns="0" rtlCol="0">
            <a:spAutoFit/>
          </a:bodyPr>
          <a:lstStyle/>
          <a:p>
            <a:pPr algn="l"/>
            <a:r>
              <a:rPr lang="en-US" dirty="0"/>
              <a:t>Build new things</a:t>
            </a:r>
          </a:p>
        </p:txBody>
      </p:sp>
      <p:pic>
        <p:nvPicPr>
          <p:cNvPr id="1030" name="Picture 6" descr="an icon that shows fixing bugs in software, using three colours, in pixel art. Image 3 of 4">
            <a:extLst>
              <a:ext uri="{FF2B5EF4-FFF2-40B4-BE49-F238E27FC236}">
                <a16:creationId xmlns:a16="http://schemas.microsoft.com/office/drawing/2014/main" id="{6C05C4A4-FE3D-1206-8B26-6E9B1B0F1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706" y="1623980"/>
            <a:ext cx="1625601" cy="16256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41DECE40-E928-2D22-FC69-1EAA81A31657}"/>
              </a:ext>
            </a:extLst>
          </p:cNvPr>
          <p:cNvSpPr txBox="1"/>
          <p:nvPr/>
        </p:nvSpPr>
        <p:spPr>
          <a:xfrm>
            <a:off x="4380964" y="4192957"/>
            <a:ext cx="1005083" cy="369332"/>
          </a:xfrm>
          <a:prstGeom prst="rect">
            <a:avLst/>
          </a:prstGeom>
          <a:noFill/>
        </p:spPr>
        <p:txBody>
          <a:bodyPr wrap="none" lIns="0" rIns="0" rtlCol="0">
            <a:spAutoFit/>
          </a:bodyPr>
          <a:lstStyle/>
          <a:p>
            <a:pPr algn="l"/>
            <a:r>
              <a:rPr lang="en-US" dirty="0"/>
              <a:t>Fix things</a:t>
            </a:r>
          </a:p>
        </p:txBody>
      </p:sp>
      <p:pic>
        <p:nvPicPr>
          <p:cNvPr id="1034" name="Picture 10" descr="an icon that shows someone being given some software, using three colours, in pixel art. Image 4 of 4">
            <a:extLst>
              <a:ext uri="{FF2B5EF4-FFF2-40B4-BE49-F238E27FC236}">
                <a16:creationId xmlns:a16="http://schemas.microsoft.com/office/drawing/2014/main" id="{9EAC5B57-FA1F-4548-FBE3-DA3489C02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694" y="1623980"/>
            <a:ext cx="1625600" cy="1625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02CB0BC4-BA3C-06E0-7A5C-59B1F1E6769D}"/>
              </a:ext>
            </a:extLst>
          </p:cNvPr>
          <p:cNvSpPr txBox="1"/>
          <p:nvPr/>
        </p:nvSpPr>
        <p:spPr>
          <a:xfrm>
            <a:off x="6495694" y="4192117"/>
            <a:ext cx="1631857" cy="369332"/>
          </a:xfrm>
          <a:prstGeom prst="rect">
            <a:avLst/>
          </a:prstGeom>
          <a:noFill/>
        </p:spPr>
        <p:txBody>
          <a:bodyPr wrap="none" lIns="0" rIns="0" rtlCol="0">
            <a:spAutoFit/>
          </a:bodyPr>
          <a:lstStyle/>
          <a:p>
            <a:pPr algn="l"/>
            <a:r>
              <a:rPr lang="en-US" dirty="0"/>
              <a:t>Maintain things</a:t>
            </a:r>
          </a:p>
        </p:txBody>
      </p:sp>
      <p:sp>
        <p:nvSpPr>
          <p:cNvPr id="2" name="TextBox 1">
            <a:extLst>
              <a:ext uri="{FF2B5EF4-FFF2-40B4-BE49-F238E27FC236}">
                <a16:creationId xmlns:a16="http://schemas.microsoft.com/office/drawing/2014/main" id="{18EBD606-C164-CE77-D09F-042E2DE2713D}"/>
              </a:ext>
            </a:extLst>
          </p:cNvPr>
          <p:cNvSpPr txBox="1"/>
          <p:nvPr/>
        </p:nvSpPr>
        <p:spPr>
          <a:xfrm>
            <a:off x="8832877" y="3915118"/>
            <a:ext cx="1631857" cy="923330"/>
          </a:xfrm>
          <a:prstGeom prst="rect">
            <a:avLst/>
          </a:prstGeom>
          <a:noFill/>
        </p:spPr>
        <p:txBody>
          <a:bodyPr wrap="square" lIns="0" rIns="0" rtlCol="0">
            <a:spAutoFit/>
          </a:bodyPr>
          <a:lstStyle/>
          <a:p>
            <a:pPr algn="ctr"/>
            <a:r>
              <a:rPr lang="en-US" dirty="0"/>
              <a:t>Migrate and modernise  things</a:t>
            </a:r>
          </a:p>
        </p:txBody>
      </p:sp>
      <p:pic>
        <p:nvPicPr>
          <p:cNvPr id="2050" name="Picture 2" descr="an icon that shows the software migration process, using three colours, in pixel art. Image 1 of 4">
            <a:extLst>
              <a:ext uri="{FF2B5EF4-FFF2-40B4-BE49-F238E27FC236}">
                <a16:creationId xmlns:a16="http://schemas.microsoft.com/office/drawing/2014/main" id="{EE63D9E7-C776-9471-3729-7D423CC4A4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133" y="1623979"/>
            <a:ext cx="1625601" cy="16256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9691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411038-3715-E3EB-0B62-0419E7F48AC2}"/>
              </a:ext>
            </a:extLst>
          </p:cNvPr>
          <p:cNvSpPr>
            <a:spLocks noGrp="1"/>
          </p:cNvSpPr>
          <p:nvPr>
            <p:ph type="sldNum" sz="quarter" idx="4"/>
          </p:nvPr>
        </p:nvSpPr>
        <p:spPr/>
        <p:txBody>
          <a:bodyPr/>
          <a:lstStyle/>
          <a:p>
            <a:fld id="{DC503246-BBCE-4F0A-BCDC-08FC4C52637D}" type="slidenum">
              <a:rPr lang="en-US" smtClean="0"/>
              <a:pPr/>
              <a:t>28</a:t>
            </a:fld>
            <a:endParaRPr lang="en-US"/>
          </a:p>
        </p:txBody>
      </p:sp>
      <p:sp>
        <p:nvSpPr>
          <p:cNvPr id="6" name="Title 2">
            <a:extLst>
              <a:ext uri="{FF2B5EF4-FFF2-40B4-BE49-F238E27FC236}">
                <a16:creationId xmlns:a16="http://schemas.microsoft.com/office/drawing/2014/main" id="{68FAA1E7-D73C-FB25-6523-1DDED4390C06}"/>
              </a:ext>
            </a:extLst>
          </p:cNvPr>
          <p:cNvSpPr>
            <a:spLocks noGrp="1"/>
          </p:cNvSpPr>
          <p:nvPr>
            <p:ph type="title"/>
          </p:nvPr>
        </p:nvSpPr>
        <p:spPr>
          <a:xfrm>
            <a:off x="609600" y="914401"/>
            <a:ext cx="4857549" cy="1421928"/>
          </a:xfrm>
        </p:spPr>
        <p:txBody>
          <a:bodyPr/>
          <a:lstStyle/>
          <a:p>
            <a:r>
              <a:rPr lang="en-US" dirty="0"/>
              <a:t>Building new applications using generative AI</a:t>
            </a:r>
          </a:p>
        </p:txBody>
      </p:sp>
    </p:spTree>
    <p:extLst>
      <p:ext uri="{BB962C8B-B14F-4D97-AF65-F5344CB8AC3E}">
        <p14:creationId xmlns:p14="http://schemas.microsoft.com/office/powerpoint/2010/main" val="35742938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con that shows the development of new software, using three colours, in pixel art. Image 3 of 4">
            <a:extLst>
              <a:ext uri="{FF2B5EF4-FFF2-40B4-BE49-F238E27FC236}">
                <a16:creationId xmlns:a16="http://schemas.microsoft.com/office/drawing/2014/main" id="{830C1C61-CC59-E6BE-0E4F-6B4532E9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4" y="1871001"/>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F8BC46F-6D87-0B43-EEA0-DDDDA7708952}"/>
              </a:ext>
            </a:extLst>
          </p:cNvPr>
          <p:cNvSpPr txBox="1"/>
          <p:nvPr/>
        </p:nvSpPr>
        <p:spPr>
          <a:xfrm>
            <a:off x="1128664" y="4357467"/>
            <a:ext cx="1747273" cy="369332"/>
          </a:xfrm>
          <a:prstGeom prst="rect">
            <a:avLst/>
          </a:prstGeom>
          <a:noFill/>
        </p:spPr>
        <p:txBody>
          <a:bodyPr wrap="none" lIns="0" rIns="0" rtlCol="0">
            <a:spAutoFit/>
          </a:bodyPr>
          <a:lstStyle/>
          <a:p>
            <a:pPr algn="l"/>
            <a:r>
              <a:rPr lang="en-US" dirty="0"/>
              <a:t>Build new things</a:t>
            </a:r>
          </a:p>
        </p:txBody>
      </p:sp>
      <p:grpSp>
        <p:nvGrpSpPr>
          <p:cNvPr id="26" name="Group 25">
            <a:extLst>
              <a:ext uri="{FF2B5EF4-FFF2-40B4-BE49-F238E27FC236}">
                <a16:creationId xmlns:a16="http://schemas.microsoft.com/office/drawing/2014/main" id="{0FA3F009-1BFC-65B5-51BB-C8005DA1E252}"/>
              </a:ext>
            </a:extLst>
          </p:cNvPr>
          <p:cNvGrpSpPr/>
          <p:nvPr/>
        </p:nvGrpSpPr>
        <p:grpSpPr>
          <a:xfrm>
            <a:off x="4067899" y="665369"/>
            <a:ext cx="6888531" cy="5144588"/>
            <a:chOff x="4616539" y="721640"/>
            <a:chExt cx="6888531" cy="5144588"/>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4616539" y="726216"/>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6747793" y="728504"/>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7702062" y="72621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644352" y="723928"/>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596532" y="721640"/>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550801" y="72180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5229680" y="839259"/>
              <a:ext cx="1498178" cy="369332"/>
            </a:xfrm>
            <a:prstGeom prst="rect">
              <a:avLst/>
            </a:prstGeom>
            <a:noFill/>
          </p:spPr>
          <p:txBody>
            <a:bodyPr wrap="square" lIns="0" rIns="0" rtlCol="0">
              <a:spAutoFit/>
            </a:bodyPr>
            <a:lstStyle/>
            <a:p>
              <a:pPr algn="l"/>
              <a:r>
                <a:rPr lang="en-US" dirty="0">
                  <a:solidFill>
                    <a:schemeClr val="bg1"/>
                  </a:solidFill>
                  <a:latin typeface="+mj-lt"/>
                </a:rPr>
                <a:t>Analysis</a:t>
              </a:r>
            </a:p>
          </p:txBody>
        </p:sp>
        <p:sp>
          <p:nvSpPr>
            <p:cNvPr id="25" name="Rectangle 24">
              <a:extLst>
                <a:ext uri="{FF2B5EF4-FFF2-40B4-BE49-F238E27FC236}">
                  <a16:creationId xmlns:a16="http://schemas.microsoft.com/office/drawing/2014/main" id="{C087CB4A-F80A-CAF0-139F-9E5C55E6342A}"/>
                </a:ext>
              </a:extLst>
            </p:cNvPr>
            <p:cNvSpPr/>
            <p:nvPr/>
          </p:nvSpPr>
          <p:spPr>
            <a:xfrm>
              <a:off x="4616539" y="1319347"/>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sp>
        <p:nvSpPr>
          <p:cNvPr id="2" name="TextBox 1">
            <a:extLst>
              <a:ext uri="{FF2B5EF4-FFF2-40B4-BE49-F238E27FC236}">
                <a16:creationId xmlns:a16="http://schemas.microsoft.com/office/drawing/2014/main" id="{CD139D5C-C66C-1C04-CC75-289EE3A8E9B6}"/>
              </a:ext>
            </a:extLst>
          </p:cNvPr>
          <p:cNvSpPr txBox="1"/>
          <p:nvPr/>
        </p:nvSpPr>
        <p:spPr>
          <a:xfrm>
            <a:off x="4681040" y="2238102"/>
            <a:ext cx="5321121" cy="369332"/>
          </a:xfrm>
          <a:prstGeom prst="rect">
            <a:avLst/>
          </a:prstGeom>
          <a:noFill/>
        </p:spPr>
        <p:txBody>
          <a:bodyPr wrap="square" lIns="0" rIns="0" rtlCol="0">
            <a:spAutoFit/>
          </a:bodyPr>
          <a:lstStyle/>
          <a:p>
            <a:pPr algn="l"/>
            <a:r>
              <a:rPr lang="en-US" dirty="0">
                <a:latin typeface="+mj-lt"/>
              </a:rPr>
              <a:t>Requirements gathering</a:t>
            </a:r>
          </a:p>
        </p:txBody>
      </p:sp>
      <p:sp>
        <p:nvSpPr>
          <p:cNvPr id="4" name="TextBox 3">
            <a:extLst>
              <a:ext uri="{FF2B5EF4-FFF2-40B4-BE49-F238E27FC236}">
                <a16:creationId xmlns:a16="http://schemas.microsoft.com/office/drawing/2014/main" id="{89D4E910-F14C-F43D-9D69-4690EB24D698}"/>
              </a:ext>
            </a:extLst>
          </p:cNvPr>
          <p:cNvSpPr txBox="1"/>
          <p:nvPr/>
        </p:nvSpPr>
        <p:spPr>
          <a:xfrm>
            <a:off x="4681040" y="3167184"/>
            <a:ext cx="5321121" cy="369332"/>
          </a:xfrm>
          <a:prstGeom prst="rect">
            <a:avLst/>
          </a:prstGeom>
          <a:noFill/>
        </p:spPr>
        <p:txBody>
          <a:bodyPr wrap="square" lIns="0" rIns="0" rtlCol="0">
            <a:spAutoFit/>
          </a:bodyPr>
          <a:lstStyle/>
          <a:p>
            <a:pPr algn="l"/>
            <a:r>
              <a:rPr lang="en-US" dirty="0">
                <a:latin typeface="+mj-lt"/>
              </a:rPr>
              <a:t>Help orientate me to the problem space</a:t>
            </a:r>
          </a:p>
        </p:txBody>
      </p:sp>
      <p:sp>
        <p:nvSpPr>
          <p:cNvPr id="5" name="TextBox 4">
            <a:extLst>
              <a:ext uri="{FF2B5EF4-FFF2-40B4-BE49-F238E27FC236}">
                <a16:creationId xmlns:a16="http://schemas.microsoft.com/office/drawing/2014/main" id="{4F62AB50-163C-0E96-EA7D-64EC2758E879}"/>
              </a:ext>
            </a:extLst>
          </p:cNvPr>
          <p:cNvSpPr txBox="1"/>
          <p:nvPr/>
        </p:nvSpPr>
        <p:spPr>
          <a:xfrm>
            <a:off x="4681040" y="4102746"/>
            <a:ext cx="5321121" cy="369332"/>
          </a:xfrm>
          <a:prstGeom prst="rect">
            <a:avLst/>
          </a:prstGeom>
          <a:noFill/>
        </p:spPr>
        <p:txBody>
          <a:bodyPr wrap="square" lIns="0" rIns="0" rtlCol="0">
            <a:spAutoFit/>
          </a:bodyPr>
          <a:lstStyle/>
          <a:p>
            <a:pPr algn="l"/>
            <a:r>
              <a:rPr lang="en-US" dirty="0">
                <a:latin typeface="+mj-lt"/>
              </a:rPr>
              <a:t>Narrow down what I need to think about</a:t>
            </a:r>
          </a:p>
        </p:txBody>
      </p:sp>
    </p:spTree>
    <p:extLst>
      <p:ext uri="{BB962C8B-B14F-4D97-AF65-F5344CB8AC3E}">
        <p14:creationId xmlns:p14="http://schemas.microsoft.com/office/powerpoint/2010/main" val="384892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42D3FF-D89B-67CC-C8AB-F09B25A46D05}"/>
              </a:ext>
            </a:extLst>
          </p:cNvPr>
          <p:cNvSpPr txBox="1"/>
          <p:nvPr/>
        </p:nvSpPr>
        <p:spPr>
          <a:xfrm>
            <a:off x="2747889" y="2459504"/>
            <a:ext cx="6696221" cy="1938992"/>
          </a:xfrm>
          <a:prstGeom prst="rect">
            <a:avLst/>
          </a:prstGeom>
          <a:noFill/>
        </p:spPr>
        <p:txBody>
          <a:bodyPr wrap="square" lIns="0" rIns="0" rtlCol="0">
            <a:spAutoFit/>
          </a:bodyPr>
          <a:lstStyle/>
          <a:p>
            <a:pPr algn="ctr"/>
            <a:r>
              <a:rPr lang="en-US" sz="4000" dirty="0">
                <a:latin typeface="+mj-lt"/>
              </a:rPr>
              <a:t>What is the best thing about being a software developer?</a:t>
            </a:r>
          </a:p>
        </p:txBody>
      </p:sp>
    </p:spTree>
    <p:extLst>
      <p:ext uri="{BB962C8B-B14F-4D97-AF65-F5344CB8AC3E}">
        <p14:creationId xmlns:p14="http://schemas.microsoft.com/office/powerpoint/2010/main" val="183698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CEAB7-309F-0D10-41FB-7CB06CEA3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277" y="304801"/>
            <a:ext cx="3755907" cy="5793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570BF7AC-C83A-A531-77EA-5D2625B7F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9878" y="304800"/>
            <a:ext cx="3755907" cy="57930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95D80985-0B60-3AD3-EFB7-8F3CBC64BF87}"/>
              </a:ext>
            </a:extLst>
          </p:cNvPr>
          <p:cNvSpPr/>
          <p:nvPr/>
        </p:nvSpPr>
        <p:spPr>
          <a:xfrm>
            <a:off x="1269139" y="20743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F711B086-2261-3DF7-C637-F2BFF7931C8B}"/>
              </a:ext>
            </a:extLst>
          </p:cNvPr>
          <p:cNvSpPr/>
          <p:nvPr/>
        </p:nvSpPr>
        <p:spPr>
          <a:xfrm>
            <a:off x="6407197" y="20743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9637E850-8817-AB4F-E8F4-28740B485546}"/>
              </a:ext>
            </a:extLst>
          </p:cNvPr>
          <p:cNvSpPr/>
          <p:nvPr/>
        </p:nvSpPr>
        <p:spPr>
          <a:xfrm>
            <a:off x="5303322" y="852013"/>
            <a:ext cx="6764784" cy="2192784"/>
          </a:xfrm>
          <a:prstGeom prst="wedgeRoundRectCallout">
            <a:avLst>
              <a:gd name="adj1" fmla="val -53642"/>
              <a:gd name="adj2" fmla="val -50860"/>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400" dirty="0">
                <a:solidFill>
                  <a:schemeClr val="accent4"/>
                </a:solidFill>
                <a:latin typeface="+mj-lt"/>
              </a:rPr>
              <a:t>I am not familiar with working with GitHub, what do I need to know if I am going to be writing an application that interacts with it?</a:t>
            </a:r>
            <a:endParaRPr lang="en-US" sz="2400" dirty="0">
              <a:solidFill>
                <a:schemeClr val="accent4"/>
              </a:solidFill>
              <a:latin typeface="+mj-lt"/>
            </a:endParaRPr>
          </a:p>
        </p:txBody>
      </p:sp>
      <p:sp>
        <p:nvSpPr>
          <p:cNvPr id="3" name="Rounded Rectangular Callout 2">
            <a:extLst>
              <a:ext uri="{FF2B5EF4-FFF2-40B4-BE49-F238E27FC236}">
                <a16:creationId xmlns:a16="http://schemas.microsoft.com/office/drawing/2014/main" id="{01741FA8-7326-1CA9-1543-F62B740B535B}"/>
              </a:ext>
            </a:extLst>
          </p:cNvPr>
          <p:cNvSpPr/>
          <p:nvPr/>
        </p:nvSpPr>
        <p:spPr>
          <a:xfrm>
            <a:off x="356532" y="1399226"/>
            <a:ext cx="6233346" cy="2192784"/>
          </a:xfrm>
          <a:prstGeom prst="wedgeRoundRectCallout">
            <a:avLst>
              <a:gd name="adj1" fmla="val 46988"/>
              <a:gd name="adj2" fmla="val -82844"/>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400" dirty="0">
                <a:solidFill>
                  <a:schemeClr val="accent4"/>
                </a:solidFill>
                <a:latin typeface="+mj-lt"/>
              </a:rPr>
              <a:t>What are the top questions I should be asking when building applications that interact with GitHub</a:t>
            </a:r>
            <a:endParaRPr lang="en-US" sz="2400" dirty="0">
              <a:solidFill>
                <a:schemeClr val="accent4"/>
              </a:solidFill>
              <a:latin typeface="+mj-lt"/>
            </a:endParaRPr>
          </a:p>
        </p:txBody>
      </p:sp>
    </p:spTree>
    <p:extLst>
      <p:ext uri="{BB962C8B-B14F-4D97-AF65-F5344CB8AC3E}">
        <p14:creationId xmlns:p14="http://schemas.microsoft.com/office/powerpoint/2010/main" val="22842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79ED4E-7EAE-8713-E417-185B9F5B9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069" y="532660"/>
            <a:ext cx="3356222" cy="55352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ounded Rectangular Callout 4">
            <a:extLst>
              <a:ext uri="{FF2B5EF4-FFF2-40B4-BE49-F238E27FC236}">
                <a16:creationId xmlns:a16="http://schemas.microsoft.com/office/drawing/2014/main" id="{1638ED5A-6F1F-FD83-9E6D-14583AF8DDF7}"/>
              </a:ext>
            </a:extLst>
          </p:cNvPr>
          <p:cNvSpPr/>
          <p:nvPr/>
        </p:nvSpPr>
        <p:spPr>
          <a:xfrm>
            <a:off x="4900474" y="1438183"/>
            <a:ext cx="6764784" cy="2192784"/>
          </a:xfrm>
          <a:prstGeom prst="wedgeRoundRectCallout">
            <a:avLst>
              <a:gd name="adj1" fmla="val -36450"/>
              <a:gd name="adj2" fmla="val 68573"/>
              <a:gd name="adj3" fmla="val 16667"/>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400" dirty="0">
                <a:solidFill>
                  <a:schemeClr val="accent4"/>
                </a:solidFill>
                <a:latin typeface="+mj-lt"/>
              </a:rPr>
              <a:t>I want to deploy a Java app onto AWS. What are the most important questions to respond to "It depends" questions?</a:t>
            </a:r>
            <a:endParaRPr lang="en-US" sz="2400" dirty="0">
              <a:solidFill>
                <a:schemeClr val="accent4"/>
              </a:solidFill>
              <a:latin typeface="+mj-lt"/>
            </a:endParaRPr>
          </a:p>
        </p:txBody>
      </p:sp>
    </p:spTree>
    <p:extLst>
      <p:ext uri="{BB962C8B-B14F-4D97-AF65-F5344CB8AC3E}">
        <p14:creationId xmlns:p14="http://schemas.microsoft.com/office/powerpoint/2010/main" val="79762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ADDDBC-A6B5-42BC-E416-01CFE7B4F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386" y="400592"/>
            <a:ext cx="3990781" cy="52469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F901EE14-AA45-F9AB-2B04-0A3C68D3C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96" y="400593"/>
            <a:ext cx="3401847" cy="52469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57280831-6AA4-A2CC-33C7-6BEE3A159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6642" y="400592"/>
            <a:ext cx="3401846" cy="52469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E6CC9CE6-9EEB-2885-76B8-DDCA7818D2D3}"/>
              </a:ext>
            </a:extLst>
          </p:cNvPr>
          <p:cNvSpPr/>
          <p:nvPr/>
        </p:nvSpPr>
        <p:spPr>
          <a:xfrm>
            <a:off x="119607" y="32064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4CD07DE8-2B5C-3E2B-3664-C119AC5C74E5}"/>
              </a:ext>
            </a:extLst>
          </p:cNvPr>
          <p:cNvSpPr/>
          <p:nvPr/>
        </p:nvSpPr>
        <p:spPr>
          <a:xfrm>
            <a:off x="3955496" y="400592"/>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dirty="0">
                <a:solidFill>
                  <a:schemeClr val="tx1"/>
                </a:solidFill>
                <a:latin typeface="+mj-lt"/>
              </a:rPr>
              <a:t>2</a:t>
            </a:r>
          </a:p>
        </p:txBody>
      </p:sp>
      <p:sp>
        <p:nvSpPr>
          <p:cNvPr id="11" name="Oval 10">
            <a:extLst>
              <a:ext uri="{FF2B5EF4-FFF2-40B4-BE49-F238E27FC236}">
                <a16:creationId xmlns:a16="http://schemas.microsoft.com/office/drawing/2014/main" id="{ACCAC5C7-EF8F-4A99-B484-BA98D0B7554D}"/>
              </a:ext>
            </a:extLst>
          </p:cNvPr>
          <p:cNvSpPr/>
          <p:nvPr/>
        </p:nvSpPr>
        <p:spPr>
          <a:xfrm>
            <a:off x="7671229" y="400592"/>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2" name="Rounded Rectangular Callout 1">
            <a:extLst>
              <a:ext uri="{FF2B5EF4-FFF2-40B4-BE49-F238E27FC236}">
                <a16:creationId xmlns:a16="http://schemas.microsoft.com/office/drawing/2014/main" id="{F3D195F1-7702-3AB4-FE55-3C511F108FA8}"/>
              </a:ext>
            </a:extLst>
          </p:cNvPr>
          <p:cNvSpPr/>
          <p:nvPr/>
        </p:nvSpPr>
        <p:spPr>
          <a:xfrm>
            <a:off x="4041860" y="1715831"/>
            <a:ext cx="6764784" cy="2192784"/>
          </a:xfrm>
          <a:prstGeom prst="wedgeRoundRectCallout">
            <a:avLst>
              <a:gd name="adj1" fmla="val -54505"/>
              <a:gd name="adj2" fmla="val -78815"/>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 need to create an application that will get regular updates from all repos of a specific GitHub Org. this needs to be run on a schedule (ten times a day). What are the most important functional and non functional requirements I need to be thinking about?</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7CB9CCE3-29CA-4366-C104-F577BC26D7E4}"/>
              </a:ext>
            </a:extLst>
          </p:cNvPr>
          <p:cNvSpPr/>
          <p:nvPr/>
        </p:nvSpPr>
        <p:spPr>
          <a:xfrm>
            <a:off x="183860" y="1397136"/>
            <a:ext cx="3771636" cy="4728456"/>
          </a:xfrm>
          <a:prstGeom prst="wedgeRoundRectCallout">
            <a:avLst>
              <a:gd name="adj1" fmla="val 48340"/>
              <a:gd name="adj2" fmla="val -61100"/>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 am a Java developer. I need to create an application that will get regular updates of the latest repos in a specific GitHub org. This needs to run on a schedule (ten times a day). What are the most important functional and non functional requirements I need to be thinking about?</a:t>
            </a:r>
            <a:endParaRPr lang="en-US" sz="2000" dirty="0">
              <a:solidFill>
                <a:schemeClr val="accent4"/>
              </a:solidFill>
              <a:latin typeface="+mj-lt"/>
            </a:endParaRPr>
          </a:p>
        </p:txBody>
      </p:sp>
    </p:spTree>
    <p:extLst>
      <p:ext uri="{BB962C8B-B14F-4D97-AF65-F5344CB8AC3E}">
        <p14:creationId xmlns:p14="http://schemas.microsoft.com/office/powerpoint/2010/main" val="142618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con that shows the development of new software, using three colours, in pixel art. Image 3 of 4">
            <a:extLst>
              <a:ext uri="{FF2B5EF4-FFF2-40B4-BE49-F238E27FC236}">
                <a16:creationId xmlns:a16="http://schemas.microsoft.com/office/drawing/2014/main" id="{830C1C61-CC59-E6BE-0E4F-6B4532E9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4" y="1871001"/>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F8BC46F-6D87-0B43-EEA0-DDDDA7708952}"/>
              </a:ext>
            </a:extLst>
          </p:cNvPr>
          <p:cNvSpPr txBox="1"/>
          <p:nvPr/>
        </p:nvSpPr>
        <p:spPr>
          <a:xfrm>
            <a:off x="1128664" y="4357467"/>
            <a:ext cx="1747273" cy="369332"/>
          </a:xfrm>
          <a:prstGeom prst="rect">
            <a:avLst/>
          </a:prstGeom>
          <a:noFill/>
        </p:spPr>
        <p:txBody>
          <a:bodyPr wrap="none" lIns="0" rIns="0" rtlCol="0">
            <a:spAutoFit/>
          </a:bodyPr>
          <a:lstStyle/>
          <a:p>
            <a:pPr algn="l"/>
            <a:r>
              <a:rPr lang="en-US" dirty="0"/>
              <a:t>Build new things</a:t>
            </a:r>
          </a:p>
        </p:txBody>
      </p:sp>
      <p:sp>
        <p:nvSpPr>
          <p:cNvPr id="18" name="Round Same-side Corner of Rectangle 17">
            <a:extLst>
              <a:ext uri="{FF2B5EF4-FFF2-40B4-BE49-F238E27FC236}">
                <a16:creationId xmlns:a16="http://schemas.microsoft.com/office/drawing/2014/main" id="{1ECEF86B-C122-7A28-AFA6-552C80407E80}"/>
              </a:ext>
            </a:extLst>
          </p:cNvPr>
          <p:cNvSpPr/>
          <p:nvPr/>
        </p:nvSpPr>
        <p:spPr>
          <a:xfrm>
            <a:off x="5021664"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7153422"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095712" y="66765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5774523" y="782989"/>
            <a:ext cx="1498178" cy="369332"/>
          </a:xfrm>
          <a:prstGeom prst="rect">
            <a:avLst/>
          </a:prstGeom>
          <a:noFill/>
        </p:spPr>
        <p:txBody>
          <a:bodyPr wrap="square" lIns="0" rIns="0" rtlCol="0">
            <a:spAutoFit/>
          </a:bodyPr>
          <a:lstStyle/>
          <a:p>
            <a:pPr algn="l"/>
            <a:r>
              <a:rPr lang="en-US" dirty="0">
                <a:solidFill>
                  <a:schemeClr val="bg1"/>
                </a:solidFill>
                <a:latin typeface="+mj-lt"/>
              </a:rPr>
              <a:t>Design</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AB2A61B0-4697-6054-236E-005FE15B1115}"/>
              </a:ext>
            </a:extLst>
          </p:cNvPr>
          <p:cNvSpPr txBox="1"/>
          <p:nvPr/>
        </p:nvSpPr>
        <p:spPr>
          <a:xfrm>
            <a:off x="4681040" y="2238102"/>
            <a:ext cx="5321121" cy="369332"/>
          </a:xfrm>
          <a:prstGeom prst="rect">
            <a:avLst/>
          </a:prstGeom>
          <a:noFill/>
        </p:spPr>
        <p:txBody>
          <a:bodyPr wrap="square" lIns="0" rIns="0" rtlCol="0">
            <a:spAutoFit/>
          </a:bodyPr>
          <a:lstStyle/>
          <a:p>
            <a:pPr algn="l"/>
            <a:r>
              <a:rPr lang="en-US" dirty="0">
                <a:latin typeface="+mj-lt"/>
              </a:rPr>
              <a:t>Narrow down technical choices</a:t>
            </a:r>
          </a:p>
        </p:txBody>
      </p:sp>
      <p:sp>
        <p:nvSpPr>
          <p:cNvPr id="4" name="TextBox 3">
            <a:extLst>
              <a:ext uri="{FF2B5EF4-FFF2-40B4-BE49-F238E27FC236}">
                <a16:creationId xmlns:a16="http://schemas.microsoft.com/office/drawing/2014/main" id="{1C7EAD72-B1DB-8B0A-4546-1A599C3A0124}"/>
              </a:ext>
            </a:extLst>
          </p:cNvPr>
          <p:cNvSpPr txBox="1"/>
          <p:nvPr/>
        </p:nvSpPr>
        <p:spPr>
          <a:xfrm>
            <a:off x="4681040" y="3167184"/>
            <a:ext cx="5321121" cy="369332"/>
          </a:xfrm>
          <a:prstGeom prst="rect">
            <a:avLst/>
          </a:prstGeom>
          <a:noFill/>
        </p:spPr>
        <p:txBody>
          <a:bodyPr wrap="square" lIns="0" rIns="0" rtlCol="0">
            <a:spAutoFit/>
          </a:bodyPr>
          <a:lstStyle/>
          <a:p>
            <a:pPr algn="l"/>
            <a:r>
              <a:rPr lang="en-US" dirty="0">
                <a:latin typeface="+mj-lt"/>
              </a:rPr>
              <a:t>Define architecture frameworks and tools</a:t>
            </a:r>
          </a:p>
        </p:txBody>
      </p:sp>
      <p:sp>
        <p:nvSpPr>
          <p:cNvPr id="5" name="TextBox 4">
            <a:extLst>
              <a:ext uri="{FF2B5EF4-FFF2-40B4-BE49-F238E27FC236}">
                <a16:creationId xmlns:a16="http://schemas.microsoft.com/office/drawing/2014/main" id="{BCC88C3B-7F39-D34E-5139-C275F4571E81}"/>
              </a:ext>
            </a:extLst>
          </p:cNvPr>
          <p:cNvSpPr txBox="1"/>
          <p:nvPr/>
        </p:nvSpPr>
        <p:spPr>
          <a:xfrm>
            <a:off x="4681040" y="4102746"/>
            <a:ext cx="5321121" cy="369332"/>
          </a:xfrm>
          <a:prstGeom prst="rect">
            <a:avLst/>
          </a:prstGeom>
          <a:noFill/>
        </p:spPr>
        <p:txBody>
          <a:bodyPr wrap="square" lIns="0" rIns="0" rtlCol="0">
            <a:spAutoFit/>
          </a:bodyPr>
          <a:lstStyle/>
          <a:p>
            <a:pPr algn="l"/>
            <a:r>
              <a:rPr lang="en-US" dirty="0">
                <a:latin typeface="+mj-lt"/>
              </a:rPr>
              <a:t>Sizing and deployment options</a:t>
            </a:r>
          </a:p>
        </p:txBody>
      </p:sp>
    </p:spTree>
    <p:extLst>
      <p:ext uri="{BB962C8B-B14F-4D97-AF65-F5344CB8AC3E}">
        <p14:creationId xmlns:p14="http://schemas.microsoft.com/office/powerpoint/2010/main" val="2611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mazon Q - Analysis and Design phase of the SDLC">
            <a:hlinkClick r:id="" action="ppaction://media"/>
            <a:extLst>
              <a:ext uri="{FF2B5EF4-FFF2-40B4-BE49-F238E27FC236}">
                <a16:creationId xmlns:a16="http://schemas.microsoft.com/office/drawing/2014/main" id="{242C9899-971D-AB8A-D7C4-2C2CADE63A55}"/>
              </a:ext>
            </a:extLst>
          </p:cNvPr>
          <p:cNvPicPr>
            <a:picLocks noRot="1" noChangeAspect="1"/>
          </p:cNvPicPr>
          <p:nvPr>
            <a:videoFile r:link="rId1"/>
          </p:nvPr>
        </p:nvPicPr>
        <p:blipFill>
          <a:blip r:embed="rId4"/>
          <a:stretch>
            <a:fillRect/>
          </a:stretch>
        </p:blipFill>
        <p:spPr>
          <a:xfrm>
            <a:off x="0" y="0"/>
            <a:ext cx="12192000" cy="6888479"/>
          </a:xfrm>
          <a:prstGeom prst="rect">
            <a:avLst/>
          </a:prstGeom>
        </p:spPr>
      </p:pic>
    </p:spTree>
    <p:extLst>
      <p:ext uri="{BB962C8B-B14F-4D97-AF65-F5344CB8AC3E}">
        <p14:creationId xmlns:p14="http://schemas.microsoft.com/office/powerpoint/2010/main" val="39592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CE0932-1B97-975D-FCFD-246B144EE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24" y="478973"/>
            <a:ext cx="5498463" cy="49378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a:extLst>
              <a:ext uri="{FF2B5EF4-FFF2-40B4-BE49-F238E27FC236}">
                <a16:creationId xmlns:a16="http://schemas.microsoft.com/office/drawing/2014/main" id="{9E6116BC-6672-3810-622D-0CD278A1A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312" y="478973"/>
            <a:ext cx="5498464" cy="49378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949509C0-E76A-D232-2AD9-7BD1AD72CC5A}"/>
              </a:ext>
            </a:extLst>
          </p:cNvPr>
          <p:cNvSpPr/>
          <p:nvPr/>
        </p:nvSpPr>
        <p:spPr>
          <a:xfrm>
            <a:off x="5993687" y="47897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7" name="Oval 6">
            <a:extLst>
              <a:ext uri="{FF2B5EF4-FFF2-40B4-BE49-F238E27FC236}">
                <a16:creationId xmlns:a16="http://schemas.microsoft.com/office/drawing/2014/main" id="{EB839E27-D6E5-6CDF-58AC-45ACBFCEFC5E}"/>
              </a:ext>
            </a:extLst>
          </p:cNvPr>
          <p:cNvSpPr/>
          <p:nvPr/>
        </p:nvSpPr>
        <p:spPr>
          <a:xfrm>
            <a:off x="288301" y="50352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2" name="Rounded Rectangular Callout 1">
            <a:extLst>
              <a:ext uri="{FF2B5EF4-FFF2-40B4-BE49-F238E27FC236}">
                <a16:creationId xmlns:a16="http://schemas.microsoft.com/office/drawing/2014/main" id="{6AB03222-C75F-E698-24A8-EB47C2A48252}"/>
              </a:ext>
            </a:extLst>
          </p:cNvPr>
          <p:cNvSpPr/>
          <p:nvPr/>
        </p:nvSpPr>
        <p:spPr>
          <a:xfrm>
            <a:off x="6096000" y="1786852"/>
            <a:ext cx="5863682" cy="2192784"/>
          </a:xfrm>
          <a:prstGeom prst="wedgeRoundRectCallout">
            <a:avLst>
              <a:gd name="adj1" fmla="val -58292"/>
              <a:gd name="adj2" fmla="val -85292"/>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What are the best Java frameworks to use when developing a solution that meets the needs of these requirements. Can you provide me with three options.</a:t>
            </a:r>
            <a:endParaRPr lang="en-US" sz="2000" dirty="0">
              <a:solidFill>
                <a:schemeClr val="accent4"/>
              </a:solidFill>
              <a:latin typeface="+mj-lt"/>
            </a:endParaRPr>
          </a:p>
        </p:txBody>
      </p:sp>
      <p:sp>
        <p:nvSpPr>
          <p:cNvPr id="4" name="Rounded Rectangular Callout 3">
            <a:extLst>
              <a:ext uri="{FF2B5EF4-FFF2-40B4-BE49-F238E27FC236}">
                <a16:creationId xmlns:a16="http://schemas.microsoft.com/office/drawing/2014/main" id="{BF4FB84D-5814-0034-6EFA-BE0F9776AD60}"/>
              </a:ext>
            </a:extLst>
          </p:cNvPr>
          <p:cNvSpPr/>
          <p:nvPr/>
        </p:nvSpPr>
        <p:spPr>
          <a:xfrm>
            <a:off x="232318" y="1236216"/>
            <a:ext cx="5600776" cy="2192784"/>
          </a:xfrm>
          <a:prstGeom prst="wedgeRoundRectCallout">
            <a:avLst>
              <a:gd name="adj1" fmla="val 52390"/>
              <a:gd name="adj2" fmla="val -67865"/>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provide me with more details about the Spring Boot approach</a:t>
            </a:r>
            <a:endParaRPr lang="en-US" sz="2000" dirty="0">
              <a:solidFill>
                <a:schemeClr val="accent4"/>
              </a:solidFill>
              <a:latin typeface="+mj-lt"/>
            </a:endParaRPr>
          </a:p>
        </p:txBody>
      </p:sp>
    </p:spTree>
    <p:extLst>
      <p:ext uri="{BB962C8B-B14F-4D97-AF65-F5344CB8AC3E}">
        <p14:creationId xmlns:p14="http://schemas.microsoft.com/office/powerpoint/2010/main" val="161381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F54F59-24DA-33F2-679E-5BCED2E8E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40" y="357051"/>
            <a:ext cx="4288908" cy="569105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Oval 4">
            <a:extLst>
              <a:ext uri="{FF2B5EF4-FFF2-40B4-BE49-F238E27FC236}">
                <a16:creationId xmlns:a16="http://schemas.microsoft.com/office/drawing/2014/main" id="{704C4E65-D196-04F2-B848-EB9255A5AE60}"/>
              </a:ext>
            </a:extLst>
          </p:cNvPr>
          <p:cNvSpPr/>
          <p:nvPr/>
        </p:nvSpPr>
        <p:spPr>
          <a:xfrm>
            <a:off x="721438" y="50352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pic>
        <p:nvPicPr>
          <p:cNvPr id="7" name="Picture 6">
            <a:extLst>
              <a:ext uri="{FF2B5EF4-FFF2-40B4-BE49-F238E27FC236}">
                <a16:creationId xmlns:a16="http://schemas.microsoft.com/office/drawing/2014/main" id="{C8EC49EB-8F0C-B892-CA75-362DF0065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038" y="357051"/>
            <a:ext cx="4271811" cy="56683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Oval 7">
            <a:extLst>
              <a:ext uri="{FF2B5EF4-FFF2-40B4-BE49-F238E27FC236}">
                <a16:creationId xmlns:a16="http://schemas.microsoft.com/office/drawing/2014/main" id="{651026F7-7736-20D2-D838-FB5C6AF1A74F}"/>
              </a:ext>
            </a:extLst>
          </p:cNvPr>
          <p:cNvSpPr/>
          <p:nvPr/>
        </p:nvSpPr>
        <p:spPr>
          <a:xfrm>
            <a:off x="6341237" y="50352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6" name="Rounded Rectangular Callout 5">
            <a:extLst>
              <a:ext uri="{FF2B5EF4-FFF2-40B4-BE49-F238E27FC236}">
                <a16:creationId xmlns:a16="http://schemas.microsoft.com/office/drawing/2014/main" id="{66593B3A-D79D-9A6F-E52B-3FAF054AFD50}"/>
              </a:ext>
            </a:extLst>
          </p:cNvPr>
          <p:cNvSpPr/>
          <p:nvPr/>
        </p:nvSpPr>
        <p:spPr>
          <a:xfrm>
            <a:off x="5569048" y="2680640"/>
            <a:ext cx="5419801" cy="2956679"/>
          </a:xfrm>
          <a:prstGeom prst="wedgeRoundRectCallout">
            <a:avLst>
              <a:gd name="adj1" fmla="val -57070"/>
              <a:gd name="adj2" fmla="val -85273"/>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tell me the options I have to deploy a Spring Boot application on AWS. I am looking for guidance on sizing and other general recommendations on compute, cost, resilience, and anything else you think is important</a:t>
            </a:r>
            <a:endParaRPr lang="en-US" sz="2000" dirty="0">
              <a:solidFill>
                <a:schemeClr val="accent4"/>
              </a:solidFill>
              <a:latin typeface="+mj-lt"/>
            </a:endParaRPr>
          </a:p>
        </p:txBody>
      </p:sp>
      <p:sp>
        <p:nvSpPr>
          <p:cNvPr id="9" name="Rounded Rectangular Callout 8">
            <a:extLst>
              <a:ext uri="{FF2B5EF4-FFF2-40B4-BE49-F238E27FC236}">
                <a16:creationId xmlns:a16="http://schemas.microsoft.com/office/drawing/2014/main" id="{8285D460-3FD5-6FCA-4897-73D88F7AFA54}"/>
              </a:ext>
            </a:extLst>
          </p:cNvPr>
          <p:cNvSpPr/>
          <p:nvPr/>
        </p:nvSpPr>
        <p:spPr>
          <a:xfrm>
            <a:off x="394300" y="1814050"/>
            <a:ext cx="6228654" cy="1583483"/>
          </a:xfrm>
          <a:prstGeom prst="wedgeRoundRectCallout">
            <a:avLst>
              <a:gd name="adj1" fmla="val 46009"/>
              <a:gd name="adj2" fmla="val -99458"/>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What are the different trade offs I need to think about?</a:t>
            </a:r>
            <a:endParaRPr lang="en-US" sz="2000" dirty="0">
              <a:solidFill>
                <a:schemeClr val="accent4"/>
              </a:solidFill>
              <a:latin typeface="+mj-lt"/>
            </a:endParaRPr>
          </a:p>
        </p:txBody>
      </p:sp>
    </p:spTree>
    <p:extLst>
      <p:ext uri="{BB962C8B-B14F-4D97-AF65-F5344CB8AC3E}">
        <p14:creationId xmlns:p14="http://schemas.microsoft.com/office/powerpoint/2010/main" val="33130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6E9F6E-151F-8FCB-2F06-B66FF48F2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383" y="251025"/>
            <a:ext cx="3714313" cy="56100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C689C6C5-BA41-E706-847A-5D39B68F8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669" y="251025"/>
            <a:ext cx="3022682" cy="56100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C7530F94-CF33-A969-FA4F-361E9686DC60}"/>
              </a:ext>
            </a:extLst>
          </p:cNvPr>
          <p:cNvSpPr/>
          <p:nvPr/>
        </p:nvSpPr>
        <p:spPr>
          <a:xfrm>
            <a:off x="1449798" y="251025"/>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B78F86E7-7969-4A39-80D8-EE8F8FC146B9}"/>
              </a:ext>
            </a:extLst>
          </p:cNvPr>
          <p:cNvSpPr/>
          <p:nvPr/>
        </p:nvSpPr>
        <p:spPr>
          <a:xfrm>
            <a:off x="1449798" y="224846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9" name="Oval 8">
            <a:extLst>
              <a:ext uri="{FF2B5EF4-FFF2-40B4-BE49-F238E27FC236}">
                <a16:creationId xmlns:a16="http://schemas.microsoft.com/office/drawing/2014/main" id="{1C5ED4B6-CDA0-4E83-9F8A-C3FF9EE34F15}"/>
              </a:ext>
            </a:extLst>
          </p:cNvPr>
          <p:cNvSpPr/>
          <p:nvPr/>
        </p:nvSpPr>
        <p:spPr>
          <a:xfrm>
            <a:off x="5773711" y="26383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Tree>
    <p:extLst>
      <p:ext uri="{BB962C8B-B14F-4D97-AF65-F5344CB8AC3E}">
        <p14:creationId xmlns:p14="http://schemas.microsoft.com/office/powerpoint/2010/main" val="247248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F6F912-94F2-C487-EDE5-83455104B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33" y="532381"/>
            <a:ext cx="5352984" cy="51964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F9A2309F-D873-A6FA-F470-BE34D1439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082" y="532381"/>
            <a:ext cx="5352985" cy="51964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E044C11A-C967-78A1-70CD-30853514FAE2}"/>
              </a:ext>
            </a:extLst>
          </p:cNvPr>
          <p:cNvSpPr/>
          <p:nvPr/>
        </p:nvSpPr>
        <p:spPr>
          <a:xfrm>
            <a:off x="400644" y="53238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622DCFEB-D780-4F8B-5BDE-C05DD016E8F2}"/>
              </a:ext>
            </a:extLst>
          </p:cNvPr>
          <p:cNvSpPr/>
          <p:nvPr/>
        </p:nvSpPr>
        <p:spPr>
          <a:xfrm>
            <a:off x="6195052" y="53238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5E6A7054-C16F-78F4-B192-D852636DB2EB}"/>
              </a:ext>
            </a:extLst>
          </p:cNvPr>
          <p:cNvSpPr/>
          <p:nvPr/>
        </p:nvSpPr>
        <p:spPr>
          <a:xfrm>
            <a:off x="5948206" y="1866750"/>
            <a:ext cx="5993720" cy="2589839"/>
          </a:xfrm>
          <a:prstGeom prst="wedgeRoundRectCallout">
            <a:avLst>
              <a:gd name="adj1" fmla="val -55003"/>
              <a:gd name="adj2" fmla="val -79902"/>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I use containers when developing this Spring Boot application? What is the simplest container solution I can use that meets my requirements, and will allow me to deploy to AWS</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5D48AE00-3A06-A89D-FD3C-3F522981FA68}"/>
              </a:ext>
            </a:extLst>
          </p:cNvPr>
          <p:cNvSpPr/>
          <p:nvPr/>
        </p:nvSpPr>
        <p:spPr>
          <a:xfrm>
            <a:off x="250074" y="2398501"/>
            <a:ext cx="5698132" cy="1464223"/>
          </a:xfrm>
          <a:prstGeom prst="wedgeRoundRectCallout">
            <a:avLst>
              <a:gd name="adj1" fmla="val 52762"/>
              <a:gd name="adj2" fmla="val -141513"/>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What do I need to think about if I want to develop my Spring Boot application for Amazon ECS</a:t>
            </a:r>
            <a:endParaRPr lang="en-US" sz="2000" dirty="0">
              <a:solidFill>
                <a:schemeClr val="accent4"/>
              </a:solidFill>
              <a:latin typeface="+mj-lt"/>
            </a:endParaRPr>
          </a:p>
        </p:txBody>
      </p:sp>
    </p:spTree>
    <p:extLst>
      <p:ext uri="{BB962C8B-B14F-4D97-AF65-F5344CB8AC3E}">
        <p14:creationId xmlns:p14="http://schemas.microsoft.com/office/powerpoint/2010/main" val="392395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D915D4-FD3A-4A3C-32A3-B2A9401C0AF2}"/>
              </a:ext>
            </a:extLst>
          </p:cNvPr>
          <p:cNvPicPr>
            <a:picLocks noChangeAspect="1"/>
          </p:cNvPicPr>
          <p:nvPr/>
        </p:nvPicPr>
        <p:blipFill rotWithShape="1">
          <a:blip r:embed="rId3">
            <a:extLst>
              <a:ext uri="{28A0092B-C50C-407E-A947-70E740481C1C}">
                <a14:useLocalDpi xmlns:a14="http://schemas.microsoft.com/office/drawing/2010/main" val="0"/>
              </a:ext>
            </a:extLst>
          </a:blip>
          <a:srcRect b="32542"/>
          <a:stretch/>
        </p:blipFill>
        <p:spPr>
          <a:xfrm>
            <a:off x="273914" y="291590"/>
            <a:ext cx="3354998" cy="48025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4F958E07-DC81-3C71-FABE-7B837F101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336" y="300667"/>
            <a:ext cx="3659705" cy="481163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704DBE1-6E19-EEFD-CD1E-246C612E8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7465" y="300667"/>
            <a:ext cx="3659706" cy="48116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EFA21C42-49E4-F7E4-3509-941F9E988B2B}"/>
              </a:ext>
            </a:extLst>
          </p:cNvPr>
          <p:cNvSpPr/>
          <p:nvPr/>
        </p:nvSpPr>
        <p:spPr>
          <a:xfrm>
            <a:off x="4127415" y="24012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0" name="Oval 9">
            <a:extLst>
              <a:ext uri="{FF2B5EF4-FFF2-40B4-BE49-F238E27FC236}">
                <a16:creationId xmlns:a16="http://schemas.microsoft.com/office/drawing/2014/main" id="{A2DD4E77-E591-A816-E0EF-FC616CD7FCB9}"/>
              </a:ext>
            </a:extLst>
          </p:cNvPr>
          <p:cNvSpPr/>
          <p:nvPr/>
        </p:nvSpPr>
        <p:spPr>
          <a:xfrm>
            <a:off x="288301" y="50352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1" name="Oval 10">
            <a:extLst>
              <a:ext uri="{FF2B5EF4-FFF2-40B4-BE49-F238E27FC236}">
                <a16:creationId xmlns:a16="http://schemas.microsoft.com/office/drawing/2014/main" id="{31FF2144-702D-8B45-34DE-EDD188F13197}"/>
              </a:ext>
            </a:extLst>
          </p:cNvPr>
          <p:cNvSpPr/>
          <p:nvPr/>
        </p:nvSpPr>
        <p:spPr>
          <a:xfrm>
            <a:off x="8813412" y="181238"/>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Tree>
    <p:extLst>
      <p:ext uri="{BB962C8B-B14F-4D97-AF65-F5344CB8AC3E}">
        <p14:creationId xmlns:p14="http://schemas.microsoft.com/office/powerpoint/2010/main" val="236540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42D3FF-D89B-67CC-C8AB-F09B25A46D05}"/>
              </a:ext>
            </a:extLst>
          </p:cNvPr>
          <p:cNvSpPr txBox="1"/>
          <p:nvPr/>
        </p:nvSpPr>
        <p:spPr>
          <a:xfrm>
            <a:off x="2157046" y="2882199"/>
            <a:ext cx="7877908" cy="707886"/>
          </a:xfrm>
          <a:prstGeom prst="rect">
            <a:avLst/>
          </a:prstGeom>
          <a:noFill/>
        </p:spPr>
        <p:txBody>
          <a:bodyPr wrap="square" lIns="0" rIns="0" rtlCol="0">
            <a:spAutoFit/>
          </a:bodyPr>
          <a:lstStyle/>
          <a:p>
            <a:pPr algn="ctr"/>
            <a:r>
              <a:rPr lang="en-US" sz="4000" dirty="0">
                <a:latin typeface="+mj-lt"/>
              </a:rPr>
              <a:t>…and the not so good parts?</a:t>
            </a:r>
          </a:p>
        </p:txBody>
      </p:sp>
    </p:spTree>
    <p:extLst>
      <p:ext uri="{BB962C8B-B14F-4D97-AF65-F5344CB8AC3E}">
        <p14:creationId xmlns:p14="http://schemas.microsoft.com/office/powerpoint/2010/main" val="134023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4C704D-4A2A-4D2F-BC2F-24D00B817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09665"/>
            <a:ext cx="3765361" cy="54789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42718F38-5E81-F0C8-0676-7D2424212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925" y="509664"/>
            <a:ext cx="3765361" cy="54789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4918B27B-E832-C380-662F-0428CF6A92EA}"/>
              </a:ext>
            </a:extLst>
          </p:cNvPr>
          <p:cNvSpPr/>
          <p:nvPr/>
        </p:nvSpPr>
        <p:spPr>
          <a:xfrm>
            <a:off x="1460925" y="1064302"/>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1409BEA3-5C24-8B4C-3866-4EA6A998D321}"/>
              </a:ext>
            </a:extLst>
          </p:cNvPr>
          <p:cNvSpPr/>
          <p:nvPr/>
        </p:nvSpPr>
        <p:spPr>
          <a:xfrm>
            <a:off x="1005475" y="2881858"/>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9" name="Oval 8">
            <a:extLst>
              <a:ext uri="{FF2B5EF4-FFF2-40B4-BE49-F238E27FC236}">
                <a16:creationId xmlns:a16="http://schemas.microsoft.com/office/drawing/2014/main" id="{FC247455-E5E9-5597-7BC6-C4D8ECEC8F53}"/>
              </a:ext>
            </a:extLst>
          </p:cNvPr>
          <p:cNvSpPr/>
          <p:nvPr/>
        </p:nvSpPr>
        <p:spPr>
          <a:xfrm>
            <a:off x="9861361" y="37850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Tree>
    <p:extLst>
      <p:ext uri="{BB962C8B-B14F-4D97-AF65-F5344CB8AC3E}">
        <p14:creationId xmlns:p14="http://schemas.microsoft.com/office/powerpoint/2010/main" val="172027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con that shows the development of new software, using three colours, in pixel art. Image 3 of 4">
            <a:extLst>
              <a:ext uri="{FF2B5EF4-FFF2-40B4-BE49-F238E27FC236}">
                <a16:creationId xmlns:a16="http://schemas.microsoft.com/office/drawing/2014/main" id="{830C1C61-CC59-E6BE-0E4F-6B4532E9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4" y="1871001"/>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F8BC46F-6D87-0B43-EEA0-DDDDA7708952}"/>
              </a:ext>
            </a:extLst>
          </p:cNvPr>
          <p:cNvSpPr txBox="1"/>
          <p:nvPr/>
        </p:nvSpPr>
        <p:spPr>
          <a:xfrm>
            <a:off x="1128664" y="4357467"/>
            <a:ext cx="1747273" cy="369332"/>
          </a:xfrm>
          <a:prstGeom prst="rect">
            <a:avLst/>
          </a:prstGeom>
          <a:noFill/>
        </p:spPr>
        <p:txBody>
          <a:bodyPr wrap="none" lIns="0" rIns="0" rtlCol="0">
            <a:spAutoFit/>
          </a:bodyPr>
          <a:lstStyle/>
          <a:p>
            <a:pPr algn="l"/>
            <a:r>
              <a:rPr lang="en-US" dirty="0"/>
              <a:t>Build new things</a:t>
            </a:r>
          </a:p>
        </p:txBody>
      </p:sp>
      <p:sp>
        <p:nvSpPr>
          <p:cNvPr id="18" name="Round Same-side Corner of Rectangle 17">
            <a:extLst>
              <a:ext uri="{FF2B5EF4-FFF2-40B4-BE49-F238E27FC236}">
                <a16:creationId xmlns:a16="http://schemas.microsoft.com/office/drawing/2014/main" id="{1ECEF86B-C122-7A28-AFA6-552C80407E80}"/>
              </a:ext>
            </a:extLst>
          </p:cNvPr>
          <p:cNvSpPr/>
          <p:nvPr/>
        </p:nvSpPr>
        <p:spPr>
          <a:xfrm>
            <a:off x="5962200"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095712" y="66765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6706350" y="782989"/>
            <a:ext cx="1498178" cy="369332"/>
          </a:xfrm>
          <a:prstGeom prst="rect">
            <a:avLst/>
          </a:prstGeom>
          <a:noFill/>
        </p:spPr>
        <p:txBody>
          <a:bodyPr wrap="square" lIns="0" rIns="0" rtlCol="0">
            <a:spAutoFit/>
          </a:bodyPr>
          <a:lstStyle/>
          <a:p>
            <a:pPr algn="l"/>
            <a:r>
              <a:rPr lang="en-US" dirty="0">
                <a:solidFill>
                  <a:schemeClr val="bg1"/>
                </a:solidFill>
                <a:latin typeface="+mj-lt"/>
              </a:rPr>
              <a:t>Develop</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A091CE1F-C1C2-AA31-6F79-0F4653B4622E}"/>
              </a:ext>
            </a:extLst>
          </p:cNvPr>
          <p:cNvSpPr txBox="1"/>
          <p:nvPr/>
        </p:nvSpPr>
        <p:spPr>
          <a:xfrm>
            <a:off x="4681040" y="2238102"/>
            <a:ext cx="5321121" cy="369332"/>
          </a:xfrm>
          <a:prstGeom prst="rect">
            <a:avLst/>
          </a:prstGeom>
          <a:noFill/>
        </p:spPr>
        <p:txBody>
          <a:bodyPr wrap="square" lIns="0" rIns="0" rtlCol="0">
            <a:spAutoFit/>
          </a:bodyPr>
          <a:lstStyle/>
          <a:p>
            <a:pPr algn="l"/>
            <a:r>
              <a:rPr lang="en-US" dirty="0">
                <a:latin typeface="+mj-lt"/>
              </a:rPr>
              <a:t>The ultimate reference guide and cheat sheet</a:t>
            </a:r>
          </a:p>
        </p:txBody>
      </p:sp>
      <p:sp>
        <p:nvSpPr>
          <p:cNvPr id="4" name="TextBox 3">
            <a:extLst>
              <a:ext uri="{FF2B5EF4-FFF2-40B4-BE49-F238E27FC236}">
                <a16:creationId xmlns:a16="http://schemas.microsoft.com/office/drawing/2014/main" id="{DA8D522C-5135-6AB9-6F92-533E48981093}"/>
              </a:ext>
            </a:extLst>
          </p:cNvPr>
          <p:cNvSpPr txBox="1"/>
          <p:nvPr/>
        </p:nvSpPr>
        <p:spPr>
          <a:xfrm>
            <a:off x="4681040" y="3167184"/>
            <a:ext cx="5321121" cy="369332"/>
          </a:xfrm>
          <a:prstGeom prst="rect">
            <a:avLst/>
          </a:prstGeom>
          <a:noFill/>
        </p:spPr>
        <p:txBody>
          <a:bodyPr wrap="square" lIns="0" rIns="0" rtlCol="0">
            <a:spAutoFit/>
          </a:bodyPr>
          <a:lstStyle/>
          <a:p>
            <a:pPr algn="l"/>
            <a:r>
              <a:rPr lang="en-US" dirty="0">
                <a:latin typeface="+mj-lt"/>
              </a:rPr>
              <a:t>Finding and fixing bugs</a:t>
            </a:r>
          </a:p>
        </p:txBody>
      </p:sp>
      <p:sp>
        <p:nvSpPr>
          <p:cNvPr id="5" name="TextBox 4">
            <a:extLst>
              <a:ext uri="{FF2B5EF4-FFF2-40B4-BE49-F238E27FC236}">
                <a16:creationId xmlns:a16="http://schemas.microsoft.com/office/drawing/2014/main" id="{08FE4E15-69CB-EED1-0E5C-4D2B5C9C3118}"/>
              </a:ext>
            </a:extLst>
          </p:cNvPr>
          <p:cNvSpPr txBox="1"/>
          <p:nvPr/>
        </p:nvSpPr>
        <p:spPr>
          <a:xfrm>
            <a:off x="4681040" y="4102746"/>
            <a:ext cx="5321121" cy="369332"/>
          </a:xfrm>
          <a:prstGeom prst="rect">
            <a:avLst/>
          </a:prstGeom>
          <a:noFill/>
        </p:spPr>
        <p:txBody>
          <a:bodyPr wrap="square" lIns="0" rIns="0" rtlCol="0">
            <a:spAutoFit/>
          </a:bodyPr>
          <a:lstStyle/>
          <a:p>
            <a:pPr algn="l"/>
            <a:r>
              <a:rPr lang="en-US" dirty="0">
                <a:latin typeface="+mj-lt"/>
              </a:rPr>
              <a:t>Shifting left with generative AI</a:t>
            </a:r>
          </a:p>
        </p:txBody>
      </p:sp>
    </p:spTree>
    <p:extLst>
      <p:ext uri="{BB962C8B-B14F-4D97-AF65-F5344CB8AC3E}">
        <p14:creationId xmlns:p14="http://schemas.microsoft.com/office/powerpoint/2010/main" val="226637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Amazon Q - Development phase of the SDLC">
            <a:hlinkClick r:id="" action="ppaction://media"/>
            <a:extLst>
              <a:ext uri="{FF2B5EF4-FFF2-40B4-BE49-F238E27FC236}">
                <a16:creationId xmlns:a16="http://schemas.microsoft.com/office/drawing/2014/main" id="{27DE6103-49CB-3333-47DD-9A128A74A428}"/>
              </a:ext>
            </a:extLst>
          </p:cNvPr>
          <p:cNvPicPr>
            <a:picLocks noRot="1" noChangeAspect="1"/>
          </p:cNvPicPr>
          <p:nvPr>
            <a:videoFile r:link="rId1"/>
          </p:nvPr>
        </p:nvPicPr>
        <p:blipFill>
          <a:blip r:embed="rId4"/>
          <a:stretch>
            <a:fillRect/>
          </a:stretch>
        </p:blipFill>
        <p:spPr>
          <a:xfrm>
            <a:off x="26973" y="-15240"/>
            <a:ext cx="12165027" cy="6873240"/>
          </a:xfrm>
          <a:prstGeom prst="rect">
            <a:avLst/>
          </a:prstGeom>
        </p:spPr>
      </p:pic>
    </p:spTree>
    <p:extLst>
      <p:ext uri="{BB962C8B-B14F-4D97-AF65-F5344CB8AC3E}">
        <p14:creationId xmlns:p14="http://schemas.microsoft.com/office/powerpoint/2010/main" val="373971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mazon Q - Development phase of the SDLC">
            <a:hlinkClick r:id="" action="ppaction://media"/>
            <a:extLst>
              <a:ext uri="{FF2B5EF4-FFF2-40B4-BE49-F238E27FC236}">
                <a16:creationId xmlns:a16="http://schemas.microsoft.com/office/drawing/2014/main" id="{C37CA669-043B-FB5D-BC3A-9A738BFFAEEC}"/>
              </a:ext>
            </a:extLst>
          </p:cNvPr>
          <p:cNvPicPr>
            <a:picLocks noRot="1" noChangeAspect="1"/>
          </p:cNvPicPr>
          <p:nvPr>
            <a:videoFile r:link="rId1"/>
          </p:nvPr>
        </p:nvPicPr>
        <p:blipFill>
          <a:blip r:embed="rId4"/>
          <a:stretch>
            <a:fillRect/>
          </a:stretch>
        </p:blipFill>
        <p:spPr>
          <a:xfrm>
            <a:off x="26973" y="-15240"/>
            <a:ext cx="12165027" cy="6873240"/>
          </a:xfrm>
          <a:prstGeom prst="rect">
            <a:avLst/>
          </a:prstGeom>
        </p:spPr>
      </p:pic>
    </p:spTree>
    <p:extLst>
      <p:ext uri="{BB962C8B-B14F-4D97-AF65-F5344CB8AC3E}">
        <p14:creationId xmlns:p14="http://schemas.microsoft.com/office/powerpoint/2010/main" val="150522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Amazon Q - Development phase of the SDLC">
            <a:hlinkClick r:id="" action="ppaction://media"/>
            <a:extLst>
              <a:ext uri="{FF2B5EF4-FFF2-40B4-BE49-F238E27FC236}">
                <a16:creationId xmlns:a16="http://schemas.microsoft.com/office/drawing/2014/main" id="{AD98EAE1-52DB-1C0E-00D3-F747F579E4B8}"/>
              </a:ext>
            </a:extLst>
          </p:cNvPr>
          <p:cNvPicPr>
            <a:picLocks noRot="1" noChangeAspect="1"/>
          </p:cNvPicPr>
          <p:nvPr>
            <a:videoFile r:link="rId1"/>
          </p:nvPr>
        </p:nvPicPr>
        <p:blipFill>
          <a:blip r:embed="rId4"/>
          <a:stretch>
            <a:fillRect/>
          </a:stretch>
        </p:blipFill>
        <p:spPr>
          <a:xfrm>
            <a:off x="26973" y="-15240"/>
            <a:ext cx="12165027" cy="6873240"/>
          </a:xfrm>
          <a:prstGeom prst="rect">
            <a:avLst/>
          </a:prstGeom>
        </p:spPr>
      </p:pic>
    </p:spTree>
    <p:extLst>
      <p:ext uri="{BB962C8B-B14F-4D97-AF65-F5344CB8AC3E}">
        <p14:creationId xmlns:p14="http://schemas.microsoft.com/office/powerpoint/2010/main" val="279204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Amazon Q - Development phase of the SDLC (part 4)">
            <a:hlinkClick r:id="" action="ppaction://media"/>
            <a:extLst>
              <a:ext uri="{FF2B5EF4-FFF2-40B4-BE49-F238E27FC236}">
                <a16:creationId xmlns:a16="http://schemas.microsoft.com/office/drawing/2014/main" id="{B16A5798-8C79-373A-A984-599EC19288B6}"/>
              </a:ext>
            </a:extLst>
          </p:cNvPr>
          <p:cNvPicPr>
            <a:picLocks noRot="1" noChangeAspect="1"/>
          </p:cNvPicPr>
          <p:nvPr>
            <a:videoFile r:link="rId1"/>
          </p:nvPr>
        </p:nvPicPr>
        <p:blipFill>
          <a:blip r:embed="rId4"/>
          <a:stretch>
            <a:fillRect/>
          </a:stretch>
        </p:blipFill>
        <p:spPr>
          <a:xfrm>
            <a:off x="26973" y="-15240"/>
            <a:ext cx="12165027" cy="6873240"/>
          </a:xfrm>
          <a:prstGeom prst="rect">
            <a:avLst/>
          </a:prstGeom>
        </p:spPr>
      </p:pic>
    </p:spTree>
    <p:extLst>
      <p:ext uri="{BB962C8B-B14F-4D97-AF65-F5344CB8AC3E}">
        <p14:creationId xmlns:p14="http://schemas.microsoft.com/office/powerpoint/2010/main" val="161203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mazon Q - Development phase of the SDLC (part 5 - source control)">
            <a:hlinkClick r:id="" action="ppaction://media"/>
            <a:extLst>
              <a:ext uri="{FF2B5EF4-FFF2-40B4-BE49-F238E27FC236}">
                <a16:creationId xmlns:a16="http://schemas.microsoft.com/office/drawing/2014/main" id="{503A61C2-CF4C-CDC2-C14C-90A5227DA2DC}"/>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spTree>
    <p:extLst>
      <p:ext uri="{BB962C8B-B14F-4D97-AF65-F5344CB8AC3E}">
        <p14:creationId xmlns:p14="http://schemas.microsoft.com/office/powerpoint/2010/main" val="23089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mazon Q - Development phase of the SDLC (part 6 - adding a home page)">
            <a:hlinkClick r:id="" action="ppaction://media"/>
            <a:extLst>
              <a:ext uri="{FF2B5EF4-FFF2-40B4-BE49-F238E27FC236}">
                <a16:creationId xmlns:a16="http://schemas.microsoft.com/office/drawing/2014/main" id="{14C0365D-157C-8B82-7527-5DB22B242C2F}"/>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spTree>
    <p:extLst>
      <p:ext uri="{BB962C8B-B14F-4D97-AF65-F5344CB8AC3E}">
        <p14:creationId xmlns:p14="http://schemas.microsoft.com/office/powerpoint/2010/main" val="173085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Amazon Q - Development phase of the SDLC (part 7 - add a README)">
            <a:hlinkClick r:id="" action="ppaction://media"/>
            <a:extLst>
              <a:ext uri="{FF2B5EF4-FFF2-40B4-BE49-F238E27FC236}">
                <a16:creationId xmlns:a16="http://schemas.microsoft.com/office/drawing/2014/main" id="{9AD8E776-57E8-F6FF-1212-B65CCBEFCA67}"/>
              </a:ext>
            </a:extLst>
          </p:cNvPr>
          <p:cNvPicPr>
            <a:picLocks noRot="1" noChangeAspect="1"/>
          </p:cNvPicPr>
          <p:nvPr>
            <a:videoFile r:link="rId1"/>
          </p:nvPr>
        </p:nvPicPr>
        <p:blipFill>
          <a:blip r:embed="rId4"/>
          <a:stretch>
            <a:fillRect/>
          </a:stretch>
        </p:blipFill>
        <p:spPr>
          <a:xfrm>
            <a:off x="26973" y="-15240"/>
            <a:ext cx="12165027" cy="6873240"/>
          </a:xfrm>
          <a:prstGeom prst="rect">
            <a:avLst/>
          </a:prstGeom>
        </p:spPr>
      </p:pic>
    </p:spTree>
    <p:extLst>
      <p:ext uri="{BB962C8B-B14F-4D97-AF65-F5344CB8AC3E}">
        <p14:creationId xmlns:p14="http://schemas.microsoft.com/office/powerpoint/2010/main" val="347911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Amazon Q - Development phase of the SDLC (part 8 - integrating with AWS services)">
            <a:hlinkClick r:id="" action="ppaction://media"/>
            <a:extLst>
              <a:ext uri="{FF2B5EF4-FFF2-40B4-BE49-F238E27FC236}">
                <a16:creationId xmlns:a16="http://schemas.microsoft.com/office/drawing/2014/main" id="{422B3CB7-BF88-6072-2CF4-C399CED4C9E4}"/>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spTree>
    <p:extLst>
      <p:ext uri="{BB962C8B-B14F-4D97-AF65-F5344CB8AC3E}">
        <p14:creationId xmlns:p14="http://schemas.microsoft.com/office/powerpoint/2010/main" val="405429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42D3FF-D89B-67CC-C8AB-F09B25A46D05}"/>
              </a:ext>
            </a:extLst>
          </p:cNvPr>
          <p:cNvSpPr txBox="1"/>
          <p:nvPr/>
        </p:nvSpPr>
        <p:spPr>
          <a:xfrm>
            <a:off x="2501705" y="2767280"/>
            <a:ext cx="7188590" cy="1323439"/>
          </a:xfrm>
          <a:prstGeom prst="rect">
            <a:avLst/>
          </a:prstGeom>
          <a:noFill/>
        </p:spPr>
        <p:txBody>
          <a:bodyPr wrap="square" lIns="0" rIns="0" rtlCol="0">
            <a:spAutoFit/>
          </a:bodyPr>
          <a:lstStyle/>
          <a:p>
            <a:pPr algn="ctr"/>
            <a:r>
              <a:rPr lang="en-US" sz="4000" dirty="0">
                <a:latin typeface="+mj-lt"/>
              </a:rPr>
              <a:t>How much time do developers spend coding?</a:t>
            </a:r>
          </a:p>
        </p:txBody>
      </p:sp>
    </p:spTree>
    <p:extLst>
      <p:ext uri="{BB962C8B-B14F-4D97-AF65-F5344CB8AC3E}">
        <p14:creationId xmlns:p14="http://schemas.microsoft.com/office/powerpoint/2010/main" val="1650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mazon Q - Development phase of the SDLC (part 9 - adding an open source licence)">
            <a:hlinkClick r:id="" action="ppaction://media"/>
            <a:extLst>
              <a:ext uri="{FF2B5EF4-FFF2-40B4-BE49-F238E27FC236}">
                <a16:creationId xmlns:a16="http://schemas.microsoft.com/office/drawing/2014/main" id="{C630B655-94AA-9B4F-E199-8F68D13195D4}"/>
              </a:ext>
            </a:extLst>
          </p:cNvPr>
          <p:cNvPicPr>
            <a:picLocks noRot="1" noChangeAspect="1"/>
          </p:cNvPicPr>
          <p:nvPr>
            <a:videoFile r:link="rId1"/>
          </p:nvPr>
        </p:nvPicPr>
        <p:blipFill>
          <a:blip r:embed="rId4"/>
          <a:stretch>
            <a:fillRect/>
          </a:stretch>
        </p:blipFill>
        <p:spPr>
          <a:xfrm>
            <a:off x="26973" y="-15240"/>
            <a:ext cx="12165027" cy="6873240"/>
          </a:xfrm>
          <a:prstGeom prst="rect">
            <a:avLst/>
          </a:prstGeom>
        </p:spPr>
      </p:pic>
    </p:spTree>
    <p:extLst>
      <p:ext uri="{BB962C8B-B14F-4D97-AF65-F5344CB8AC3E}">
        <p14:creationId xmlns:p14="http://schemas.microsoft.com/office/powerpoint/2010/main" val="371567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528F9-9AB4-C373-0FF1-0D2C03229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751" y="269823"/>
            <a:ext cx="2968578" cy="63183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137AC346-68AB-59FB-C76A-F24775FB0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916" y="269823"/>
            <a:ext cx="3297417" cy="54039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888D117B-ABE4-DBFB-5CCE-7AD548CA9584}"/>
              </a:ext>
            </a:extLst>
          </p:cNvPr>
          <p:cNvSpPr/>
          <p:nvPr/>
        </p:nvSpPr>
        <p:spPr>
          <a:xfrm>
            <a:off x="550389" y="251025"/>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BBD4FC14-99CE-BD25-E471-E1FB29F08B3E}"/>
              </a:ext>
            </a:extLst>
          </p:cNvPr>
          <p:cNvSpPr/>
          <p:nvPr/>
        </p:nvSpPr>
        <p:spPr>
          <a:xfrm>
            <a:off x="550389" y="2248463"/>
            <a:ext cx="644577" cy="644577"/>
          </a:xfrm>
          <a:prstGeom prst="ellipse">
            <a:avLst/>
          </a:prstGeom>
          <a:solidFill>
            <a:schemeClr val="accent4"/>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9" name="Oval 8">
            <a:extLst>
              <a:ext uri="{FF2B5EF4-FFF2-40B4-BE49-F238E27FC236}">
                <a16:creationId xmlns:a16="http://schemas.microsoft.com/office/drawing/2014/main" id="{7F1E3057-0C04-D0E5-F2B5-332BFE02C59C}"/>
              </a:ext>
            </a:extLst>
          </p:cNvPr>
          <p:cNvSpPr/>
          <p:nvPr/>
        </p:nvSpPr>
        <p:spPr>
          <a:xfrm>
            <a:off x="4447462" y="26982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pic>
        <p:nvPicPr>
          <p:cNvPr id="11" name="Picture 10">
            <a:extLst>
              <a:ext uri="{FF2B5EF4-FFF2-40B4-BE49-F238E27FC236}">
                <a16:creationId xmlns:a16="http://schemas.microsoft.com/office/drawing/2014/main" id="{C1146E2C-AF24-B9E0-13A7-D49AEFEBFE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3957" y="269823"/>
            <a:ext cx="3342546" cy="49467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Oval 11">
            <a:extLst>
              <a:ext uri="{FF2B5EF4-FFF2-40B4-BE49-F238E27FC236}">
                <a16:creationId xmlns:a16="http://schemas.microsoft.com/office/drawing/2014/main" id="{516215A0-4CD0-B79B-61B2-DB4B105F1A83}"/>
              </a:ext>
            </a:extLst>
          </p:cNvPr>
          <p:cNvSpPr/>
          <p:nvPr/>
        </p:nvSpPr>
        <p:spPr>
          <a:xfrm>
            <a:off x="8141668" y="26982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4</a:t>
            </a:r>
          </a:p>
        </p:txBody>
      </p:sp>
      <p:sp>
        <p:nvSpPr>
          <p:cNvPr id="2" name="Rounded Rectangular Callout 1">
            <a:extLst>
              <a:ext uri="{FF2B5EF4-FFF2-40B4-BE49-F238E27FC236}">
                <a16:creationId xmlns:a16="http://schemas.microsoft.com/office/drawing/2014/main" id="{D9EF8609-B83A-FC67-19AD-6128959F96C0}"/>
              </a:ext>
            </a:extLst>
          </p:cNvPr>
          <p:cNvSpPr/>
          <p:nvPr/>
        </p:nvSpPr>
        <p:spPr>
          <a:xfrm>
            <a:off x="4447462" y="1474359"/>
            <a:ext cx="6764784" cy="2192784"/>
          </a:xfrm>
          <a:prstGeom prst="wedgeRoundRectCallout">
            <a:avLst>
              <a:gd name="adj1" fmla="val -61198"/>
              <a:gd name="adj2" fmla="val -76386"/>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 want to create a simple Spring Boot app. It will provide a REST API. The code will call an external website. I do not need to configure security or data sources. Can you provide a step by step guide on how to do this. I am using </a:t>
            </a:r>
            <a:r>
              <a:rPr lang="en-GB" sz="2000" dirty="0" err="1">
                <a:solidFill>
                  <a:schemeClr val="accent4"/>
                </a:solidFill>
                <a:latin typeface="+mj-lt"/>
              </a:rPr>
              <a:t>VSCode</a:t>
            </a:r>
            <a:r>
              <a:rPr lang="en-GB" sz="2000" dirty="0">
                <a:solidFill>
                  <a:schemeClr val="accent4"/>
                </a:solidFill>
                <a:latin typeface="+mj-lt"/>
              </a:rPr>
              <a:t>.</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5050A04C-0557-1BE1-C5EC-284D2A2870B8}"/>
              </a:ext>
            </a:extLst>
          </p:cNvPr>
          <p:cNvSpPr/>
          <p:nvPr/>
        </p:nvSpPr>
        <p:spPr>
          <a:xfrm>
            <a:off x="131949" y="1796647"/>
            <a:ext cx="4234463" cy="2917395"/>
          </a:xfrm>
          <a:prstGeom prst="wedgeRoundRectCallout">
            <a:avLst>
              <a:gd name="adj1" fmla="val 52711"/>
              <a:gd name="adj2" fmla="val -82619"/>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provide more details about how to create the Controller class annotated with @</a:t>
            </a:r>
            <a:r>
              <a:rPr lang="en-GB" sz="2000" dirty="0" err="1">
                <a:solidFill>
                  <a:schemeClr val="accent4"/>
                </a:solidFill>
                <a:latin typeface="+mj-lt"/>
              </a:rPr>
              <a:t>RestController</a:t>
            </a:r>
            <a:r>
              <a:rPr lang="en-GB" sz="2000" dirty="0">
                <a:solidFill>
                  <a:schemeClr val="accent4"/>
                </a:solidFill>
                <a:latin typeface="+mj-lt"/>
              </a:rPr>
              <a:t> in the previous step</a:t>
            </a:r>
            <a:endParaRPr lang="en-US" sz="2000" dirty="0">
              <a:solidFill>
                <a:schemeClr val="accent4"/>
              </a:solidFill>
              <a:latin typeface="+mj-lt"/>
            </a:endParaRPr>
          </a:p>
        </p:txBody>
      </p:sp>
      <p:sp>
        <p:nvSpPr>
          <p:cNvPr id="13" name="Rounded Rectangular Callout 12">
            <a:extLst>
              <a:ext uri="{FF2B5EF4-FFF2-40B4-BE49-F238E27FC236}">
                <a16:creationId xmlns:a16="http://schemas.microsoft.com/office/drawing/2014/main" id="{1C01A656-4F9F-5670-38A9-2CDFE98CA2E6}"/>
              </a:ext>
            </a:extLst>
          </p:cNvPr>
          <p:cNvSpPr/>
          <p:nvPr/>
        </p:nvSpPr>
        <p:spPr>
          <a:xfrm>
            <a:off x="1548149" y="2441224"/>
            <a:ext cx="6764784" cy="2192784"/>
          </a:xfrm>
          <a:prstGeom prst="wedgeRoundRectCallout">
            <a:avLst>
              <a:gd name="adj1" fmla="val 48625"/>
              <a:gd name="adj2" fmla="val -124819"/>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How do I run and test the API from the previous step?</a:t>
            </a:r>
            <a:endParaRPr lang="en-US" sz="2000" dirty="0">
              <a:solidFill>
                <a:schemeClr val="accent4"/>
              </a:solidFill>
              <a:latin typeface="+mj-lt"/>
            </a:endParaRPr>
          </a:p>
        </p:txBody>
      </p:sp>
    </p:spTree>
    <p:extLst>
      <p:ext uri="{BB962C8B-B14F-4D97-AF65-F5344CB8AC3E}">
        <p14:creationId xmlns:p14="http://schemas.microsoft.com/office/powerpoint/2010/main" val="187732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319F4F-5C5D-EC64-3226-0E2340261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41" y="3217583"/>
            <a:ext cx="5834349" cy="28984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2250926B-19BE-BBBE-E436-898EDB72C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7069" y="1265997"/>
            <a:ext cx="5834349" cy="28984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5D2CC83F-EF8B-1261-A487-47B67D655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858032"/>
            <a:ext cx="5834349" cy="28984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4A5FED52-F6F0-DD24-BC1F-E1A7698A587A}"/>
              </a:ext>
            </a:extLst>
          </p:cNvPr>
          <p:cNvSpPr/>
          <p:nvPr/>
        </p:nvSpPr>
        <p:spPr>
          <a:xfrm>
            <a:off x="455029" y="41735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4B40A9B2-F1F4-7599-E22E-76C17765DE49}"/>
              </a:ext>
            </a:extLst>
          </p:cNvPr>
          <p:cNvSpPr/>
          <p:nvPr/>
        </p:nvSpPr>
        <p:spPr>
          <a:xfrm>
            <a:off x="4213757" y="158924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11" name="Oval 10">
            <a:extLst>
              <a:ext uri="{FF2B5EF4-FFF2-40B4-BE49-F238E27FC236}">
                <a16:creationId xmlns:a16="http://schemas.microsoft.com/office/drawing/2014/main" id="{36446307-C981-C3AD-A6A3-6439168AE056}"/>
              </a:ext>
            </a:extLst>
          </p:cNvPr>
          <p:cNvSpPr/>
          <p:nvPr/>
        </p:nvSpPr>
        <p:spPr>
          <a:xfrm>
            <a:off x="11552922" y="354322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4</a:t>
            </a:r>
          </a:p>
        </p:txBody>
      </p:sp>
      <p:sp>
        <p:nvSpPr>
          <p:cNvPr id="19" name="Rounded Rectangle 18">
            <a:extLst>
              <a:ext uri="{FF2B5EF4-FFF2-40B4-BE49-F238E27FC236}">
                <a16:creationId xmlns:a16="http://schemas.microsoft.com/office/drawing/2014/main" id="{EBAA8B43-9CAB-7124-97F1-1D87AE22BF8D}"/>
              </a:ext>
            </a:extLst>
          </p:cNvPr>
          <p:cNvSpPr/>
          <p:nvPr/>
        </p:nvSpPr>
        <p:spPr>
          <a:xfrm>
            <a:off x="1231685" y="107515"/>
            <a:ext cx="9572702" cy="1264249"/>
          </a:xfrm>
          <a:prstGeom prst="roundRect">
            <a:avLst/>
          </a:prstGeom>
          <a:solidFill>
            <a:schemeClr val="bg1"/>
          </a:solidFill>
          <a:ln w="57150">
            <a:solidFill>
              <a:schemeClr val="accent4"/>
            </a:solidFill>
          </a:ln>
          <a:effectLst>
            <a:outerShdw blurRad="50800" dist="16374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GB" b="0" dirty="0">
                <a:solidFill>
                  <a:srgbClr val="66707B"/>
                </a:solidFill>
                <a:effectLst/>
                <a:highlight>
                  <a:srgbClr val="FFFFFF"/>
                </a:highlight>
                <a:latin typeface="Cousine for Powerline" panose="02070409020205020404" pitchFamily="49" charset="0"/>
              </a:rPr>
              <a:t>/** create a simple class </a:t>
            </a:r>
            <a:r>
              <a:rPr lang="en-GB" b="0" dirty="0" err="1">
                <a:solidFill>
                  <a:srgbClr val="66707B"/>
                </a:solidFill>
                <a:effectLst/>
                <a:highlight>
                  <a:srgbClr val="FFFFFF"/>
                </a:highlight>
                <a:latin typeface="Cousine for Powerline" panose="02070409020205020404" pitchFamily="49" charset="0"/>
              </a:rPr>
              <a:t>MyGitHubRestController</a:t>
            </a:r>
            <a:r>
              <a:rPr lang="en-GB" b="0" dirty="0">
                <a:solidFill>
                  <a:srgbClr val="66707B"/>
                </a:solidFill>
                <a:effectLst/>
                <a:highlight>
                  <a:srgbClr val="FFFFFF"/>
                </a:highlight>
                <a:latin typeface="Cousine for Powerline" panose="02070409020205020404" pitchFamily="49" charset="0"/>
              </a:rPr>
              <a:t> that connects to the GitHub API. The request should bring back the last 10 updated repos for the </a:t>
            </a:r>
            <a:r>
              <a:rPr lang="en-GB" b="0" dirty="0" err="1">
                <a:solidFill>
                  <a:srgbClr val="66707B"/>
                </a:solidFill>
                <a:effectLst/>
                <a:highlight>
                  <a:srgbClr val="FFFFFF"/>
                </a:highlight>
                <a:latin typeface="Cousine for Powerline" panose="02070409020205020404" pitchFamily="49" charset="0"/>
              </a:rPr>
              <a:t>aws</a:t>
            </a:r>
            <a:r>
              <a:rPr lang="en-GB" b="0" dirty="0">
                <a:solidFill>
                  <a:srgbClr val="66707B"/>
                </a:solidFill>
                <a:effectLst/>
                <a:highlight>
                  <a:srgbClr val="FFFFFF"/>
                </a:highlight>
                <a:latin typeface="Cousine for Powerline" panose="02070409020205020404" pitchFamily="49" charset="0"/>
              </a:rPr>
              <a:t>-samples GitHub org</a:t>
            </a:r>
            <a:endParaRPr lang="en-GB" b="0" dirty="0">
              <a:solidFill>
                <a:srgbClr val="0E1116"/>
              </a:solidFill>
              <a:effectLst/>
              <a:highlight>
                <a:srgbClr val="FFFFFF"/>
              </a:highlight>
              <a:latin typeface="Cousine for Powerline" panose="02070409020205020404" pitchFamily="49" charset="0"/>
            </a:endParaRPr>
          </a:p>
          <a:p>
            <a:r>
              <a:rPr lang="en-GB" b="0" dirty="0">
                <a:solidFill>
                  <a:srgbClr val="66707B"/>
                </a:solidFill>
                <a:effectLst/>
                <a:highlight>
                  <a:srgbClr val="FFFFFF"/>
                </a:highlight>
                <a:latin typeface="Cousine for Powerline" panose="02070409020205020404" pitchFamily="49" charset="0"/>
              </a:rPr>
              <a:t>*/</a:t>
            </a:r>
            <a:endParaRPr lang="en-GB" b="0" dirty="0">
              <a:solidFill>
                <a:srgbClr val="0E1116"/>
              </a:solidFill>
              <a:effectLst/>
              <a:highlight>
                <a:srgbClr val="FFFFFF"/>
              </a:highlight>
              <a:latin typeface="Cousine for Powerline" panose="02070409020205020404" pitchFamily="49" charset="0"/>
            </a:endParaRPr>
          </a:p>
        </p:txBody>
      </p:sp>
      <p:grpSp>
        <p:nvGrpSpPr>
          <p:cNvPr id="17" name="Group 16">
            <a:extLst>
              <a:ext uri="{FF2B5EF4-FFF2-40B4-BE49-F238E27FC236}">
                <a16:creationId xmlns:a16="http://schemas.microsoft.com/office/drawing/2014/main" id="{3E9B795C-60A4-8197-1A6B-A2196244BA49}"/>
              </a:ext>
            </a:extLst>
          </p:cNvPr>
          <p:cNvGrpSpPr/>
          <p:nvPr/>
        </p:nvGrpSpPr>
        <p:grpSpPr>
          <a:xfrm>
            <a:off x="10375615" y="909942"/>
            <a:ext cx="1169399" cy="1169399"/>
            <a:chOff x="1803203" y="4415745"/>
            <a:chExt cx="1169399" cy="1169399"/>
          </a:xfrm>
          <a:effectLst>
            <a:outerShdw blurRad="50800" dist="112412" dir="2700000" algn="tl" rotWithShape="0">
              <a:prstClr val="black">
                <a:alpha val="40000"/>
              </a:prstClr>
            </a:outerShdw>
          </a:effectLst>
        </p:grpSpPr>
        <p:sp>
          <p:nvSpPr>
            <p:cNvPr id="13" name="Rounded Rectangle 12">
              <a:extLst>
                <a:ext uri="{FF2B5EF4-FFF2-40B4-BE49-F238E27FC236}">
                  <a16:creationId xmlns:a16="http://schemas.microsoft.com/office/drawing/2014/main" id="{AD6D342B-2C85-6F62-4760-BDB51156FF61}"/>
                </a:ext>
              </a:extLst>
            </p:cNvPr>
            <p:cNvSpPr/>
            <p:nvPr/>
          </p:nvSpPr>
          <p:spPr>
            <a:xfrm>
              <a:off x="1891053" y="4484569"/>
              <a:ext cx="901308" cy="101679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2" name="Picture 2" descr="Keyboard Key Icons - Free SVG &amp; PNG Keyboard Key Images - Noun Project">
              <a:extLst>
                <a:ext uri="{FF2B5EF4-FFF2-40B4-BE49-F238E27FC236}">
                  <a16:creationId xmlns:a16="http://schemas.microsoft.com/office/drawing/2014/main" id="{24166852-DD9F-B11D-904D-A8D01E54B967}"/>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3203" y="4415745"/>
              <a:ext cx="1169399" cy="1169399"/>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60D81F9-9C3B-C081-CF9F-3EA15CAABBD1}"/>
                </a:ext>
              </a:extLst>
            </p:cNvPr>
            <p:cNvSpPr/>
            <p:nvPr/>
          </p:nvSpPr>
          <p:spPr>
            <a:xfrm>
              <a:off x="2174050" y="4715267"/>
              <a:ext cx="427703" cy="383458"/>
            </a:xfrm>
            <a:prstGeom prst="rightArrow">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67FEE10A-8C32-F18D-A999-C9F13134E54C}"/>
              </a:ext>
            </a:extLst>
          </p:cNvPr>
          <p:cNvGrpSpPr/>
          <p:nvPr/>
        </p:nvGrpSpPr>
        <p:grpSpPr>
          <a:xfrm>
            <a:off x="8942059" y="902461"/>
            <a:ext cx="1169399" cy="1169399"/>
            <a:chOff x="541888" y="4392923"/>
            <a:chExt cx="1169399" cy="1169399"/>
          </a:xfrm>
          <a:effectLst>
            <a:outerShdw blurRad="50800" dist="112412" dir="2700000" algn="tl" rotWithShape="0">
              <a:prstClr val="black">
                <a:alpha val="40000"/>
              </a:prstClr>
            </a:outerShdw>
          </a:effectLst>
        </p:grpSpPr>
        <p:sp>
          <p:nvSpPr>
            <p:cNvPr id="14" name="Rounded Rectangle 13">
              <a:extLst>
                <a:ext uri="{FF2B5EF4-FFF2-40B4-BE49-F238E27FC236}">
                  <a16:creationId xmlns:a16="http://schemas.microsoft.com/office/drawing/2014/main" id="{853E2220-982D-D6F4-9535-41F619AB7063}"/>
                </a:ext>
              </a:extLst>
            </p:cNvPr>
            <p:cNvSpPr/>
            <p:nvPr/>
          </p:nvSpPr>
          <p:spPr>
            <a:xfrm>
              <a:off x="644577" y="4453887"/>
              <a:ext cx="901308" cy="104747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026" name="Picture 2" descr="Keyboard Key Icons - Free SVG &amp; PNG Keyboard Key Images - Noun Project">
              <a:extLst>
                <a:ext uri="{FF2B5EF4-FFF2-40B4-BE49-F238E27FC236}">
                  <a16:creationId xmlns:a16="http://schemas.microsoft.com/office/drawing/2014/main" id="{174F608E-8F77-7292-D34F-1B0B94B7D5EF}"/>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1888" y="4392923"/>
              <a:ext cx="1169399" cy="1169399"/>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a:extLst>
                <a:ext uri="{FF2B5EF4-FFF2-40B4-BE49-F238E27FC236}">
                  <a16:creationId xmlns:a16="http://schemas.microsoft.com/office/drawing/2014/main" id="{E0D8E5AD-2061-16B5-927C-1F701F9F33C4}"/>
                </a:ext>
              </a:extLst>
            </p:cNvPr>
            <p:cNvSpPr/>
            <p:nvPr/>
          </p:nvSpPr>
          <p:spPr>
            <a:xfrm rot="10800000">
              <a:off x="881379" y="4715267"/>
              <a:ext cx="427703" cy="383458"/>
            </a:xfrm>
            <a:prstGeom prst="rightArrow">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sp>
        <p:nvSpPr>
          <p:cNvPr id="20" name="Oval 19">
            <a:extLst>
              <a:ext uri="{FF2B5EF4-FFF2-40B4-BE49-F238E27FC236}">
                <a16:creationId xmlns:a16="http://schemas.microsoft.com/office/drawing/2014/main" id="{C645C7EE-6989-7C17-A382-6279A187945A}"/>
              </a:ext>
            </a:extLst>
          </p:cNvPr>
          <p:cNvSpPr/>
          <p:nvPr/>
        </p:nvSpPr>
        <p:spPr>
          <a:xfrm>
            <a:off x="0" y="289116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grpSp>
        <p:nvGrpSpPr>
          <p:cNvPr id="21" name="Group 20">
            <a:extLst>
              <a:ext uri="{FF2B5EF4-FFF2-40B4-BE49-F238E27FC236}">
                <a16:creationId xmlns:a16="http://schemas.microsoft.com/office/drawing/2014/main" id="{E7D8A572-2E03-CFAB-8BE5-C7657E31D1DE}"/>
              </a:ext>
            </a:extLst>
          </p:cNvPr>
          <p:cNvGrpSpPr/>
          <p:nvPr/>
        </p:nvGrpSpPr>
        <p:grpSpPr>
          <a:xfrm>
            <a:off x="7203879" y="909941"/>
            <a:ext cx="1169399" cy="1169399"/>
            <a:chOff x="1803203" y="4415745"/>
            <a:chExt cx="1169399" cy="1169399"/>
          </a:xfrm>
          <a:effectLst>
            <a:outerShdw blurRad="50800" dist="112412" dir="2700000" algn="tl" rotWithShape="0">
              <a:prstClr val="black">
                <a:alpha val="40000"/>
              </a:prstClr>
            </a:outerShdw>
          </a:effectLst>
        </p:grpSpPr>
        <p:sp>
          <p:nvSpPr>
            <p:cNvPr id="22" name="Rounded Rectangle 21">
              <a:extLst>
                <a:ext uri="{FF2B5EF4-FFF2-40B4-BE49-F238E27FC236}">
                  <a16:creationId xmlns:a16="http://schemas.microsoft.com/office/drawing/2014/main" id="{BE5816AA-BE02-2123-1BDE-03C78072CB94}"/>
                </a:ext>
              </a:extLst>
            </p:cNvPr>
            <p:cNvSpPr/>
            <p:nvPr/>
          </p:nvSpPr>
          <p:spPr>
            <a:xfrm>
              <a:off x="1891053" y="4484569"/>
              <a:ext cx="901308" cy="101679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3" name="Picture 2" descr="Keyboard Key Icons - Free SVG &amp; PNG Keyboard Key Images - Noun Project">
              <a:extLst>
                <a:ext uri="{FF2B5EF4-FFF2-40B4-BE49-F238E27FC236}">
                  <a16:creationId xmlns:a16="http://schemas.microsoft.com/office/drawing/2014/main" id="{6ED6FF38-84D8-2145-D884-FBD985B8C8F7}"/>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3203" y="4415745"/>
              <a:ext cx="1169399" cy="1169399"/>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20D9D32F-B850-9A7D-45A9-C966B1F2E5CC}"/>
              </a:ext>
            </a:extLst>
          </p:cNvPr>
          <p:cNvSpPr txBox="1"/>
          <p:nvPr/>
        </p:nvSpPr>
        <p:spPr>
          <a:xfrm>
            <a:off x="7538172" y="1197331"/>
            <a:ext cx="706009" cy="461665"/>
          </a:xfrm>
          <a:prstGeom prst="rect">
            <a:avLst/>
          </a:prstGeom>
          <a:noFill/>
        </p:spPr>
        <p:txBody>
          <a:bodyPr wrap="square" lIns="0" rIns="0" rtlCol="0">
            <a:spAutoFit/>
          </a:bodyPr>
          <a:lstStyle/>
          <a:p>
            <a:pPr algn="l"/>
            <a:r>
              <a:rPr lang="en-US" sz="2400" dirty="0">
                <a:solidFill>
                  <a:schemeClr val="bg1"/>
                </a:solidFill>
                <a:latin typeface="+mj-lt"/>
              </a:rPr>
              <a:t>tab</a:t>
            </a:r>
          </a:p>
        </p:txBody>
      </p:sp>
    </p:spTree>
    <p:extLst>
      <p:ext uri="{BB962C8B-B14F-4D97-AF65-F5344CB8AC3E}">
        <p14:creationId xmlns:p14="http://schemas.microsoft.com/office/powerpoint/2010/main" val="303012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6068B-747C-57C7-4EEC-6F3421EE3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70" y="329784"/>
            <a:ext cx="2757413" cy="44970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B9D645B0-B7E2-B2A4-BAE0-97159F6281A6}"/>
              </a:ext>
            </a:extLst>
          </p:cNvPr>
          <p:cNvPicPr>
            <a:picLocks noChangeAspect="1"/>
          </p:cNvPicPr>
          <p:nvPr/>
        </p:nvPicPr>
        <p:blipFill rotWithShape="1">
          <a:blip r:embed="rId4">
            <a:extLst>
              <a:ext uri="{28A0092B-C50C-407E-A947-70E740481C1C}">
                <a14:useLocalDpi xmlns:a14="http://schemas.microsoft.com/office/drawing/2010/main" val="0"/>
              </a:ext>
            </a:extLst>
          </a:blip>
          <a:srcRect l="28025" t="32005" r="17841" b="21291"/>
          <a:stretch/>
        </p:blipFill>
        <p:spPr>
          <a:xfrm>
            <a:off x="1705957" y="2968470"/>
            <a:ext cx="3760456" cy="32579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EB5EFEEE-D2BB-7EE1-416E-A01CCCDF3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580" y="329784"/>
            <a:ext cx="2976874" cy="59585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3C48103B-D486-B203-B2F1-F1810142A6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9215" y="329784"/>
            <a:ext cx="2976874" cy="59585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Oval 10">
            <a:extLst>
              <a:ext uri="{FF2B5EF4-FFF2-40B4-BE49-F238E27FC236}">
                <a16:creationId xmlns:a16="http://schemas.microsoft.com/office/drawing/2014/main" id="{32560A85-49A1-6C0A-E3D6-20831CF90A5A}"/>
              </a:ext>
            </a:extLst>
          </p:cNvPr>
          <p:cNvSpPr/>
          <p:nvPr/>
        </p:nvSpPr>
        <p:spPr>
          <a:xfrm>
            <a:off x="0" y="22479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2" name="Oval 11">
            <a:extLst>
              <a:ext uri="{FF2B5EF4-FFF2-40B4-BE49-F238E27FC236}">
                <a16:creationId xmlns:a16="http://schemas.microsoft.com/office/drawing/2014/main" id="{923EE557-6CB8-774E-B8B2-8C49DDBEC3AB}"/>
              </a:ext>
            </a:extLst>
          </p:cNvPr>
          <p:cNvSpPr/>
          <p:nvPr/>
        </p:nvSpPr>
        <p:spPr>
          <a:xfrm>
            <a:off x="0" y="196365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3" name="Oval 12">
            <a:extLst>
              <a:ext uri="{FF2B5EF4-FFF2-40B4-BE49-F238E27FC236}">
                <a16:creationId xmlns:a16="http://schemas.microsoft.com/office/drawing/2014/main" id="{76D900EB-21C6-567A-29FB-935C7074C5C0}"/>
              </a:ext>
            </a:extLst>
          </p:cNvPr>
          <p:cNvSpPr/>
          <p:nvPr/>
        </p:nvSpPr>
        <p:spPr>
          <a:xfrm>
            <a:off x="4821836" y="2784423"/>
            <a:ext cx="644577" cy="644577"/>
          </a:xfrm>
          <a:prstGeom prst="ellipse">
            <a:avLst/>
          </a:prstGeom>
          <a:solidFill>
            <a:schemeClr val="accent4"/>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14" name="Oval 13">
            <a:extLst>
              <a:ext uri="{FF2B5EF4-FFF2-40B4-BE49-F238E27FC236}">
                <a16:creationId xmlns:a16="http://schemas.microsoft.com/office/drawing/2014/main" id="{95F321EB-B959-E176-A16D-1A48F2DD9BCD}"/>
              </a:ext>
            </a:extLst>
          </p:cNvPr>
          <p:cNvSpPr/>
          <p:nvPr/>
        </p:nvSpPr>
        <p:spPr>
          <a:xfrm>
            <a:off x="5466413" y="32978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4</a:t>
            </a:r>
          </a:p>
        </p:txBody>
      </p:sp>
      <p:sp>
        <p:nvSpPr>
          <p:cNvPr id="15" name="Oval 14">
            <a:extLst>
              <a:ext uri="{FF2B5EF4-FFF2-40B4-BE49-F238E27FC236}">
                <a16:creationId xmlns:a16="http://schemas.microsoft.com/office/drawing/2014/main" id="{52E32237-FBA4-17FE-1E77-BB992E020C5B}"/>
              </a:ext>
            </a:extLst>
          </p:cNvPr>
          <p:cNvSpPr/>
          <p:nvPr/>
        </p:nvSpPr>
        <p:spPr>
          <a:xfrm>
            <a:off x="8584720" y="32978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5</a:t>
            </a:r>
          </a:p>
        </p:txBody>
      </p:sp>
      <p:sp>
        <p:nvSpPr>
          <p:cNvPr id="2" name="Rounded Rectangular Callout 1">
            <a:extLst>
              <a:ext uri="{FF2B5EF4-FFF2-40B4-BE49-F238E27FC236}">
                <a16:creationId xmlns:a16="http://schemas.microsoft.com/office/drawing/2014/main" id="{F2C53F56-0CB9-E537-4BC2-12F88E758088}"/>
              </a:ext>
            </a:extLst>
          </p:cNvPr>
          <p:cNvSpPr/>
          <p:nvPr/>
        </p:nvSpPr>
        <p:spPr>
          <a:xfrm>
            <a:off x="3252786" y="1158408"/>
            <a:ext cx="6764784" cy="2192784"/>
          </a:xfrm>
          <a:prstGeom prst="wedgeRoundRectCallout">
            <a:avLst>
              <a:gd name="adj1" fmla="val -55381"/>
              <a:gd name="adj2" fmla="val -66768"/>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 want to add a new </a:t>
            </a:r>
            <a:r>
              <a:rPr lang="en-GB" sz="2000" dirty="0" err="1">
                <a:solidFill>
                  <a:schemeClr val="accent4"/>
                </a:solidFill>
                <a:latin typeface="+mj-lt"/>
              </a:rPr>
              <a:t>RequestMapping</a:t>
            </a:r>
            <a:r>
              <a:rPr lang="en-GB" sz="2000" dirty="0">
                <a:solidFill>
                  <a:schemeClr val="accent4"/>
                </a:solidFill>
                <a:latin typeface="+mj-lt"/>
              </a:rPr>
              <a:t> in my </a:t>
            </a:r>
            <a:r>
              <a:rPr lang="en-GB" sz="2000" dirty="0" err="1">
                <a:solidFill>
                  <a:schemeClr val="accent4"/>
                </a:solidFill>
                <a:latin typeface="+mj-lt"/>
              </a:rPr>
              <a:t>MyRestController</a:t>
            </a:r>
            <a:r>
              <a:rPr lang="en-GB" sz="2000" dirty="0">
                <a:solidFill>
                  <a:schemeClr val="accent4"/>
                </a:solidFill>
                <a:latin typeface="+mj-lt"/>
              </a:rPr>
              <a:t> that makes a call to the GitHub API and returns a list of the last 10 repos that have been updated in a specific GitHub org. Can you show me the code so I can add it to this class</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7F8925CA-12F3-3077-19C0-7FD4BDBAA4BD}"/>
              </a:ext>
            </a:extLst>
          </p:cNvPr>
          <p:cNvSpPr/>
          <p:nvPr/>
        </p:nvSpPr>
        <p:spPr>
          <a:xfrm>
            <a:off x="575208" y="1280221"/>
            <a:ext cx="6764784" cy="2192784"/>
          </a:xfrm>
          <a:prstGeom prst="wedgeRoundRectCallout">
            <a:avLst>
              <a:gd name="adj1" fmla="val 68493"/>
              <a:gd name="adj2" fmla="val -7355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provide me with a step by step guide on how to do the previous step? </a:t>
            </a:r>
            <a:endParaRPr lang="en-US" sz="2000" dirty="0">
              <a:solidFill>
                <a:schemeClr val="accent4"/>
              </a:solidFill>
              <a:latin typeface="+mj-lt"/>
            </a:endParaRPr>
          </a:p>
        </p:txBody>
      </p:sp>
    </p:spTree>
    <p:extLst>
      <p:ext uri="{BB962C8B-B14F-4D97-AF65-F5344CB8AC3E}">
        <p14:creationId xmlns:p14="http://schemas.microsoft.com/office/powerpoint/2010/main" val="16850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41277D-82B1-CC4D-9794-E4DACB80A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43" y="243947"/>
            <a:ext cx="8119180" cy="20897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358A96A6-7947-0966-07DB-FA7E84D70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5701" y="249636"/>
            <a:ext cx="3395056" cy="63587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112EBADE-4CAE-D6A3-D729-B30ADC76B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62" y="3559520"/>
            <a:ext cx="8119179" cy="21829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549E3B52-D9EA-98A6-B0A0-75A5AD45EBEE}"/>
              </a:ext>
            </a:extLst>
          </p:cNvPr>
          <p:cNvSpPr/>
          <p:nvPr/>
        </p:nvSpPr>
        <p:spPr>
          <a:xfrm>
            <a:off x="0" y="22479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959B0970-DA90-2078-58CC-E3168DD40A34}"/>
              </a:ext>
            </a:extLst>
          </p:cNvPr>
          <p:cNvSpPr/>
          <p:nvPr/>
        </p:nvSpPr>
        <p:spPr>
          <a:xfrm>
            <a:off x="8359021" y="28885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1" name="Oval 10">
            <a:extLst>
              <a:ext uri="{FF2B5EF4-FFF2-40B4-BE49-F238E27FC236}">
                <a16:creationId xmlns:a16="http://schemas.microsoft.com/office/drawing/2014/main" id="{529F8704-7ED4-A39F-D7E3-36A7273CBB41}"/>
              </a:ext>
            </a:extLst>
          </p:cNvPr>
          <p:cNvSpPr/>
          <p:nvPr/>
        </p:nvSpPr>
        <p:spPr>
          <a:xfrm>
            <a:off x="14990" y="338835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7" name="Rounded Rectangular Callout 6">
            <a:extLst>
              <a:ext uri="{FF2B5EF4-FFF2-40B4-BE49-F238E27FC236}">
                <a16:creationId xmlns:a16="http://schemas.microsoft.com/office/drawing/2014/main" id="{E7BA8B74-2706-ECAD-C6BE-066501411F84}"/>
              </a:ext>
            </a:extLst>
          </p:cNvPr>
          <p:cNvSpPr/>
          <p:nvPr/>
        </p:nvSpPr>
        <p:spPr>
          <a:xfrm>
            <a:off x="1181797" y="1779416"/>
            <a:ext cx="7342116" cy="3038128"/>
          </a:xfrm>
          <a:prstGeom prst="wedgeRoundRectCallout">
            <a:avLst>
              <a:gd name="adj1" fmla="val 47456"/>
              <a:gd name="adj2" fmla="val -80395"/>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When I try and run the app I get the following error: </a:t>
            </a:r>
          </a:p>
          <a:p>
            <a:pPr algn="ctr"/>
            <a:r>
              <a:rPr lang="en-GB" sz="2000" dirty="0">
                <a:solidFill>
                  <a:schemeClr val="accent4">
                    <a:lumMod val="50000"/>
                  </a:schemeClr>
                </a:solidFill>
                <a:latin typeface="+mj-lt"/>
              </a:rPr>
              <a:t>“Field </a:t>
            </a:r>
            <a:r>
              <a:rPr lang="en-GB" sz="2000" dirty="0" err="1">
                <a:solidFill>
                  <a:schemeClr val="accent4">
                    <a:lumMod val="50000"/>
                  </a:schemeClr>
                </a:solidFill>
                <a:latin typeface="+mj-lt"/>
              </a:rPr>
              <a:t>restTemplate</a:t>
            </a:r>
            <a:r>
              <a:rPr lang="en-GB" sz="2000" dirty="0">
                <a:solidFill>
                  <a:schemeClr val="accent4">
                    <a:lumMod val="50000"/>
                  </a:schemeClr>
                </a:solidFill>
                <a:latin typeface="+mj-lt"/>
              </a:rPr>
              <a:t> in </a:t>
            </a:r>
            <a:r>
              <a:rPr lang="en-GB" sz="2000" dirty="0" err="1">
                <a:solidFill>
                  <a:schemeClr val="accent4">
                    <a:lumMod val="50000"/>
                  </a:schemeClr>
                </a:solidFill>
                <a:latin typeface="+mj-lt"/>
              </a:rPr>
              <a:t>uk.co.beachgeek.springgithubdemo.MyRestController</a:t>
            </a:r>
            <a:r>
              <a:rPr lang="en-GB" sz="2000" dirty="0">
                <a:solidFill>
                  <a:schemeClr val="accent4">
                    <a:lumMod val="50000"/>
                  </a:schemeClr>
                </a:solidFill>
                <a:latin typeface="+mj-lt"/>
              </a:rPr>
              <a:t> required a bean of type ‘</a:t>
            </a:r>
            <a:r>
              <a:rPr lang="en-GB" sz="2000" dirty="0" err="1">
                <a:solidFill>
                  <a:schemeClr val="accent4">
                    <a:lumMod val="50000"/>
                  </a:schemeClr>
                </a:solidFill>
                <a:latin typeface="+mj-lt"/>
              </a:rPr>
              <a:t>org.springframework.web.client.RestTemplate</a:t>
            </a:r>
            <a:r>
              <a:rPr lang="en-GB" sz="2000" dirty="0">
                <a:solidFill>
                  <a:schemeClr val="accent4">
                    <a:lumMod val="50000"/>
                  </a:schemeClr>
                </a:solidFill>
                <a:latin typeface="+mj-lt"/>
              </a:rPr>
              <a:t>’ that could not be found” </a:t>
            </a:r>
          </a:p>
          <a:p>
            <a:pPr algn="ctr"/>
            <a:r>
              <a:rPr lang="en-GB" sz="2000" dirty="0">
                <a:solidFill>
                  <a:schemeClr val="accent4"/>
                </a:solidFill>
                <a:latin typeface="+mj-lt"/>
              </a:rPr>
              <a:t>Can you provide a step by step guide on how to fix that.</a:t>
            </a:r>
            <a:endParaRPr lang="en-US" sz="2000" dirty="0">
              <a:solidFill>
                <a:schemeClr val="accent4"/>
              </a:solidFill>
              <a:latin typeface="+mj-lt"/>
            </a:endParaRPr>
          </a:p>
        </p:txBody>
      </p:sp>
    </p:spTree>
    <p:extLst>
      <p:ext uri="{BB962C8B-B14F-4D97-AF65-F5344CB8AC3E}">
        <p14:creationId xmlns:p14="http://schemas.microsoft.com/office/powerpoint/2010/main" val="231878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BADBDF-5E08-F1BA-E409-0397B57C8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8126" y="284813"/>
            <a:ext cx="2962331" cy="62883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6D4C49A0-6A68-A626-0F65-23D1CE35D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99" y="73451"/>
            <a:ext cx="5309433" cy="22321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8A7FABB3-4D55-EDAF-E5A7-C81B0FE577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899" y="1863467"/>
            <a:ext cx="7511660" cy="240607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158C1B4F-F516-F219-A4CB-A6D90E5735E0}"/>
              </a:ext>
            </a:extLst>
          </p:cNvPr>
          <p:cNvSpPr/>
          <p:nvPr/>
        </p:nvSpPr>
        <p:spPr>
          <a:xfrm>
            <a:off x="0" y="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FE3425AB-AB39-D376-9C47-020EBF0BDDEA}"/>
              </a:ext>
            </a:extLst>
          </p:cNvPr>
          <p:cNvSpPr/>
          <p:nvPr/>
        </p:nvSpPr>
        <p:spPr>
          <a:xfrm>
            <a:off x="0" y="2262415"/>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1" name="Oval 10">
            <a:extLst>
              <a:ext uri="{FF2B5EF4-FFF2-40B4-BE49-F238E27FC236}">
                <a16:creationId xmlns:a16="http://schemas.microsoft.com/office/drawing/2014/main" id="{5968D411-5A12-929C-6711-B31088D07349}"/>
              </a:ext>
            </a:extLst>
          </p:cNvPr>
          <p:cNvSpPr/>
          <p:nvPr/>
        </p:nvSpPr>
        <p:spPr>
          <a:xfrm>
            <a:off x="7902315" y="22479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pic>
        <p:nvPicPr>
          <p:cNvPr id="13" name="Picture 12">
            <a:extLst>
              <a:ext uri="{FF2B5EF4-FFF2-40B4-BE49-F238E27FC236}">
                <a16:creationId xmlns:a16="http://schemas.microsoft.com/office/drawing/2014/main" id="{2F945134-98C5-D4C7-6578-FDC9D39275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702" y="4036179"/>
            <a:ext cx="4707668" cy="23651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Oval 13">
            <a:extLst>
              <a:ext uri="{FF2B5EF4-FFF2-40B4-BE49-F238E27FC236}">
                <a16:creationId xmlns:a16="http://schemas.microsoft.com/office/drawing/2014/main" id="{EF9F66EA-4B8C-DEE8-C4E6-ACA7804393F5}"/>
              </a:ext>
            </a:extLst>
          </p:cNvPr>
          <p:cNvSpPr/>
          <p:nvPr/>
        </p:nvSpPr>
        <p:spPr>
          <a:xfrm>
            <a:off x="3209413" y="579768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4</a:t>
            </a:r>
          </a:p>
        </p:txBody>
      </p:sp>
      <p:sp>
        <p:nvSpPr>
          <p:cNvPr id="2" name="Rounded Rectangular Callout 1">
            <a:extLst>
              <a:ext uri="{FF2B5EF4-FFF2-40B4-BE49-F238E27FC236}">
                <a16:creationId xmlns:a16="http://schemas.microsoft.com/office/drawing/2014/main" id="{99BB65CD-AA55-3F4E-394F-434D24EEA4AF}"/>
              </a:ext>
            </a:extLst>
          </p:cNvPr>
          <p:cNvSpPr/>
          <p:nvPr/>
        </p:nvSpPr>
        <p:spPr>
          <a:xfrm>
            <a:off x="441991" y="2792568"/>
            <a:ext cx="7906136" cy="2192784"/>
          </a:xfrm>
          <a:prstGeom prst="wedgeRoundRectCallout">
            <a:avLst>
              <a:gd name="adj1" fmla="val 45563"/>
              <a:gd name="adj2" fmla="val -137045"/>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When I run this code I now get the following error:</a:t>
            </a:r>
          </a:p>
          <a:p>
            <a:pPr algn="ctr"/>
            <a:r>
              <a:rPr lang="en-GB" sz="2000" dirty="0">
                <a:solidFill>
                  <a:schemeClr val="accent4">
                    <a:lumMod val="50000"/>
                  </a:schemeClr>
                </a:solidFill>
                <a:latin typeface="+mj-lt"/>
              </a:rPr>
              <a:t>“</a:t>
            </a:r>
            <a:r>
              <a:rPr lang="en-GB" sz="2000" dirty="0" err="1">
                <a:solidFill>
                  <a:schemeClr val="accent4">
                    <a:lumMod val="50000"/>
                  </a:schemeClr>
                </a:solidFill>
                <a:latin typeface="+mj-lt"/>
              </a:rPr>
              <a:t>Servlet.service</a:t>
            </a:r>
            <a:r>
              <a:rPr lang="en-GB" sz="2000" dirty="0">
                <a:solidFill>
                  <a:schemeClr val="accent4">
                    <a:lumMod val="50000"/>
                  </a:schemeClr>
                </a:solidFill>
                <a:latin typeface="+mj-lt"/>
              </a:rPr>
              <a:t>() for servlet [</a:t>
            </a:r>
            <a:r>
              <a:rPr lang="en-GB" sz="2000" dirty="0" err="1">
                <a:solidFill>
                  <a:schemeClr val="accent4">
                    <a:lumMod val="50000"/>
                  </a:schemeClr>
                </a:solidFill>
                <a:latin typeface="+mj-lt"/>
              </a:rPr>
              <a:t>dispatcherServlet</a:t>
            </a:r>
            <a:r>
              <a:rPr lang="en-GB" sz="2000" dirty="0">
                <a:solidFill>
                  <a:schemeClr val="accent4">
                    <a:lumMod val="50000"/>
                  </a:schemeClr>
                </a:solidFill>
                <a:latin typeface="+mj-lt"/>
              </a:rPr>
              <a:t>] in context with path[] threw exception [Request processing failed:……”</a:t>
            </a:r>
          </a:p>
          <a:p>
            <a:pPr algn="ctr"/>
            <a:r>
              <a:rPr lang="en-GB" sz="2000" dirty="0">
                <a:solidFill>
                  <a:schemeClr val="accent4"/>
                </a:solidFill>
                <a:latin typeface="+mj-lt"/>
              </a:rPr>
              <a:t>Can you please provide a step by step guide on how to fix this</a:t>
            </a:r>
            <a:endParaRPr lang="en-US" sz="2000" dirty="0">
              <a:solidFill>
                <a:schemeClr val="accent4"/>
              </a:solidFill>
              <a:latin typeface="+mj-lt"/>
            </a:endParaRPr>
          </a:p>
        </p:txBody>
      </p:sp>
    </p:spTree>
    <p:extLst>
      <p:ext uri="{BB962C8B-B14F-4D97-AF65-F5344CB8AC3E}">
        <p14:creationId xmlns:p14="http://schemas.microsoft.com/office/powerpoint/2010/main" val="59802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0FF077-9B50-9758-09E1-9B9E1D627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183" y="895150"/>
            <a:ext cx="4841524" cy="48693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14CB2E92-7FC5-D43D-3519-534D90BA5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93" y="895150"/>
            <a:ext cx="5655029" cy="44901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Rounded Rectangular Callout 1">
            <a:extLst>
              <a:ext uri="{FF2B5EF4-FFF2-40B4-BE49-F238E27FC236}">
                <a16:creationId xmlns:a16="http://schemas.microsoft.com/office/drawing/2014/main" id="{A14C2B19-1921-D044-4FFF-6F20748A9205}"/>
              </a:ext>
            </a:extLst>
          </p:cNvPr>
          <p:cNvSpPr/>
          <p:nvPr/>
        </p:nvSpPr>
        <p:spPr>
          <a:xfrm>
            <a:off x="6489576" y="1707132"/>
            <a:ext cx="3497251" cy="2192784"/>
          </a:xfrm>
          <a:prstGeom prst="wedgeRoundRectCallout">
            <a:avLst>
              <a:gd name="adj1" fmla="val -58465"/>
              <a:gd name="adj2" fmla="val -69602"/>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tell me the different logging levels I can use with Spring Boot</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6FCC024F-217B-852E-D810-5C06115753DC}"/>
              </a:ext>
            </a:extLst>
          </p:cNvPr>
          <p:cNvSpPr/>
          <p:nvPr/>
        </p:nvSpPr>
        <p:spPr>
          <a:xfrm>
            <a:off x="325514" y="2043850"/>
            <a:ext cx="6164062" cy="2192784"/>
          </a:xfrm>
          <a:prstGeom prst="wedgeRoundRectCallout">
            <a:avLst>
              <a:gd name="adj1" fmla="val 61321"/>
              <a:gd name="adj2" fmla="val -8934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provide me with specific details of how to configure ERROR level logging for the Spring Boot framework</a:t>
            </a:r>
            <a:endParaRPr lang="en-US" sz="2000" dirty="0">
              <a:solidFill>
                <a:schemeClr val="accent4"/>
              </a:solidFill>
              <a:latin typeface="+mj-lt"/>
            </a:endParaRPr>
          </a:p>
        </p:txBody>
      </p:sp>
    </p:spTree>
    <p:extLst>
      <p:ext uri="{BB962C8B-B14F-4D97-AF65-F5344CB8AC3E}">
        <p14:creationId xmlns:p14="http://schemas.microsoft.com/office/powerpoint/2010/main" val="37562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179033-1ECA-EEAF-3ECA-71EA471A0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69" y="299907"/>
            <a:ext cx="11578461" cy="52314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E668992E-075F-B74C-BC18-E5298C9D0CD4}"/>
              </a:ext>
            </a:extLst>
          </p:cNvPr>
          <p:cNvSpPr/>
          <p:nvPr/>
        </p:nvSpPr>
        <p:spPr>
          <a:xfrm>
            <a:off x="10238281" y="132662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4076B85E-E899-6E09-C7ED-9B89F435BA9A}"/>
              </a:ext>
            </a:extLst>
          </p:cNvPr>
          <p:cNvSpPr/>
          <p:nvPr/>
        </p:nvSpPr>
        <p:spPr>
          <a:xfrm>
            <a:off x="1621435" y="51965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9" name="Oval 8">
            <a:extLst>
              <a:ext uri="{FF2B5EF4-FFF2-40B4-BE49-F238E27FC236}">
                <a16:creationId xmlns:a16="http://schemas.microsoft.com/office/drawing/2014/main" id="{E92839DF-2A99-6CEA-8F0C-BB08B07643EA}"/>
              </a:ext>
            </a:extLst>
          </p:cNvPr>
          <p:cNvSpPr/>
          <p:nvPr/>
        </p:nvSpPr>
        <p:spPr>
          <a:xfrm>
            <a:off x="5451422" y="5046688"/>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Tree>
    <p:extLst>
      <p:ext uri="{BB962C8B-B14F-4D97-AF65-F5344CB8AC3E}">
        <p14:creationId xmlns:p14="http://schemas.microsoft.com/office/powerpoint/2010/main" val="251045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F44F08-B252-B070-5A64-9CF9A8B64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3" y="856649"/>
            <a:ext cx="4906943" cy="43987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CABFC8E2-819F-6C19-25FC-C7029E3169AE}"/>
              </a:ext>
            </a:extLst>
          </p:cNvPr>
          <p:cNvSpPr/>
          <p:nvPr/>
        </p:nvSpPr>
        <p:spPr>
          <a:xfrm>
            <a:off x="420617" y="69301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pic>
        <p:nvPicPr>
          <p:cNvPr id="9" name="Picture 8">
            <a:extLst>
              <a:ext uri="{FF2B5EF4-FFF2-40B4-BE49-F238E27FC236}">
                <a16:creationId xmlns:a16="http://schemas.microsoft.com/office/drawing/2014/main" id="{122402F7-EA8C-7A70-AEEB-D05573209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870" y="286327"/>
            <a:ext cx="4917471" cy="60313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ight Arrow 9">
            <a:extLst>
              <a:ext uri="{FF2B5EF4-FFF2-40B4-BE49-F238E27FC236}">
                <a16:creationId xmlns:a16="http://schemas.microsoft.com/office/drawing/2014/main" id="{BDA3DAC1-BDE2-9247-23BE-2B1D197C2C3A}"/>
              </a:ext>
            </a:extLst>
          </p:cNvPr>
          <p:cNvSpPr/>
          <p:nvPr/>
        </p:nvSpPr>
        <p:spPr>
          <a:xfrm>
            <a:off x="5755412" y="2881138"/>
            <a:ext cx="340588" cy="349766"/>
          </a:xfrm>
          <a:prstGeom prst="rightArrow">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Rounded Rectangular Callout 1">
            <a:extLst>
              <a:ext uri="{FF2B5EF4-FFF2-40B4-BE49-F238E27FC236}">
                <a16:creationId xmlns:a16="http://schemas.microsoft.com/office/drawing/2014/main" id="{A50E437B-E839-C04A-FEF5-AE866F7FECBD}"/>
              </a:ext>
            </a:extLst>
          </p:cNvPr>
          <p:cNvSpPr/>
          <p:nvPr/>
        </p:nvSpPr>
        <p:spPr>
          <a:xfrm>
            <a:off x="5742130" y="1602606"/>
            <a:ext cx="6004485" cy="2192784"/>
          </a:xfrm>
          <a:prstGeom prst="wedgeRoundRectCallout">
            <a:avLst>
              <a:gd name="adj1" fmla="val -48819"/>
              <a:gd name="adj2" fmla="val -66363"/>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provide an example doc string for the </a:t>
            </a:r>
            <a:r>
              <a:rPr lang="en-GB" sz="2000" dirty="0" err="1">
                <a:solidFill>
                  <a:schemeClr val="accent4"/>
                </a:solidFill>
                <a:latin typeface="+mj-lt"/>
              </a:rPr>
              <a:t>MyRestController</a:t>
            </a:r>
            <a:r>
              <a:rPr lang="en-GB" sz="2000" dirty="0">
                <a:solidFill>
                  <a:schemeClr val="accent4"/>
                </a:solidFill>
                <a:latin typeface="+mj-lt"/>
              </a:rPr>
              <a:t> class</a:t>
            </a:r>
            <a:endParaRPr lang="en-US" sz="2000" dirty="0">
              <a:solidFill>
                <a:schemeClr val="accent4"/>
              </a:solidFill>
              <a:latin typeface="+mj-lt"/>
            </a:endParaRPr>
          </a:p>
        </p:txBody>
      </p:sp>
    </p:spTree>
    <p:extLst>
      <p:ext uri="{BB962C8B-B14F-4D97-AF65-F5344CB8AC3E}">
        <p14:creationId xmlns:p14="http://schemas.microsoft.com/office/powerpoint/2010/main" val="960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138675-FA0A-4B61-9C19-34611465F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67" y="859052"/>
            <a:ext cx="5017554" cy="456718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BBF91664-F2E0-1CB4-3F72-860E5DB2A8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79" y="856646"/>
            <a:ext cx="5017554" cy="456718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58D54C3D-3678-6A93-6C4B-FA6230B20419}"/>
              </a:ext>
            </a:extLst>
          </p:cNvPr>
          <p:cNvSpPr/>
          <p:nvPr/>
        </p:nvSpPr>
        <p:spPr>
          <a:xfrm>
            <a:off x="420617" y="69301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00F7D419-AFFF-C880-C62A-B881A534064D}"/>
              </a:ext>
            </a:extLst>
          </p:cNvPr>
          <p:cNvSpPr/>
          <p:nvPr/>
        </p:nvSpPr>
        <p:spPr>
          <a:xfrm>
            <a:off x="6096000" y="693018"/>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1A5A816A-68AA-F2F8-330C-15678A44BA7F}"/>
              </a:ext>
            </a:extLst>
          </p:cNvPr>
          <p:cNvSpPr/>
          <p:nvPr/>
        </p:nvSpPr>
        <p:spPr>
          <a:xfrm>
            <a:off x="5957583" y="1757842"/>
            <a:ext cx="5392950" cy="2192784"/>
          </a:xfrm>
          <a:prstGeom prst="wedgeRoundRectCallout">
            <a:avLst>
              <a:gd name="adj1" fmla="val -48819"/>
              <a:gd name="adj2" fmla="val -66363"/>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 want to add API documentation with Swagger to this project. Can you give me step by step instructions on how to do this.</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5362FF1F-D4E3-E5A7-BF09-E7FDA231DB85}"/>
              </a:ext>
            </a:extLst>
          </p:cNvPr>
          <p:cNvSpPr/>
          <p:nvPr/>
        </p:nvSpPr>
        <p:spPr>
          <a:xfrm>
            <a:off x="742905" y="2285524"/>
            <a:ext cx="5498097" cy="2192784"/>
          </a:xfrm>
          <a:prstGeom prst="wedgeRoundRectCallout">
            <a:avLst>
              <a:gd name="adj1" fmla="val 69674"/>
              <a:gd name="adj2" fmla="val -10270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help me with the first step please.</a:t>
            </a:r>
            <a:endParaRPr lang="en-US" sz="2000" dirty="0">
              <a:solidFill>
                <a:schemeClr val="accent4"/>
              </a:solidFill>
              <a:latin typeface="+mj-lt"/>
            </a:endParaRPr>
          </a:p>
        </p:txBody>
      </p:sp>
    </p:spTree>
    <p:extLst>
      <p:ext uri="{BB962C8B-B14F-4D97-AF65-F5344CB8AC3E}">
        <p14:creationId xmlns:p14="http://schemas.microsoft.com/office/powerpoint/2010/main" val="21800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42D3FF-D89B-67CC-C8AB-F09B25A46D05}"/>
              </a:ext>
            </a:extLst>
          </p:cNvPr>
          <p:cNvSpPr txBox="1"/>
          <p:nvPr/>
        </p:nvSpPr>
        <p:spPr>
          <a:xfrm>
            <a:off x="2684584" y="2767280"/>
            <a:ext cx="6822831" cy="1323439"/>
          </a:xfrm>
          <a:prstGeom prst="rect">
            <a:avLst/>
          </a:prstGeom>
          <a:noFill/>
        </p:spPr>
        <p:txBody>
          <a:bodyPr wrap="square" lIns="0" rIns="0" rtlCol="0">
            <a:spAutoFit/>
          </a:bodyPr>
          <a:lstStyle/>
          <a:p>
            <a:pPr algn="ctr"/>
            <a:r>
              <a:rPr lang="en-US" sz="4000" dirty="0">
                <a:latin typeface="+mj-lt"/>
              </a:rPr>
              <a:t>So what else do we do then?</a:t>
            </a:r>
          </a:p>
        </p:txBody>
      </p:sp>
    </p:spTree>
    <p:extLst>
      <p:ext uri="{BB962C8B-B14F-4D97-AF65-F5344CB8AC3E}">
        <p14:creationId xmlns:p14="http://schemas.microsoft.com/office/powerpoint/2010/main" val="226922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F8A03F-F2AE-5978-CCF6-5034614C6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385" y="924023"/>
            <a:ext cx="3010065" cy="41715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9D70E13F-7010-BA7C-C5D7-B3B32EEEA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18" y="182883"/>
            <a:ext cx="7772400" cy="50378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569C6419-3BA1-7CC1-C1D6-25723B80A7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338" y="827773"/>
            <a:ext cx="7772400" cy="50378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06671A1C-10A3-10B4-E2E2-8555382F3324}"/>
              </a:ext>
            </a:extLst>
          </p:cNvPr>
          <p:cNvSpPr/>
          <p:nvPr/>
        </p:nvSpPr>
        <p:spPr>
          <a:xfrm>
            <a:off x="420617" y="69301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55B86A28-CE93-14E7-DE1A-83DFDFFACBA7}"/>
              </a:ext>
            </a:extLst>
          </p:cNvPr>
          <p:cNvSpPr/>
          <p:nvPr/>
        </p:nvSpPr>
        <p:spPr>
          <a:xfrm>
            <a:off x="8574096" y="69301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2A56D2C5-7E11-77E4-8E09-DDF08A87B60A}"/>
              </a:ext>
            </a:extLst>
          </p:cNvPr>
          <p:cNvSpPr/>
          <p:nvPr/>
        </p:nvSpPr>
        <p:spPr>
          <a:xfrm>
            <a:off x="1148186" y="1816851"/>
            <a:ext cx="6764784" cy="2192784"/>
          </a:xfrm>
          <a:prstGeom prst="wedgeRoundRectCallout">
            <a:avLst>
              <a:gd name="adj1" fmla="val 59921"/>
              <a:gd name="adj2" fmla="val -81457"/>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How can I create a </a:t>
            </a:r>
            <a:r>
              <a:rPr lang="en-GB" sz="2000" dirty="0" err="1">
                <a:solidFill>
                  <a:schemeClr val="accent4"/>
                </a:solidFill>
                <a:latin typeface="+mj-lt"/>
              </a:rPr>
              <a:t>gitignore</a:t>
            </a:r>
            <a:r>
              <a:rPr lang="en-GB" sz="2000" dirty="0">
                <a:solidFill>
                  <a:schemeClr val="accent4"/>
                </a:solidFill>
                <a:latin typeface="+mj-lt"/>
              </a:rPr>
              <a:t> file that excludes the .</a:t>
            </a:r>
            <a:r>
              <a:rPr lang="en-GB" sz="2000" dirty="0" err="1">
                <a:solidFill>
                  <a:schemeClr val="accent4"/>
                </a:solidFill>
                <a:latin typeface="+mj-lt"/>
              </a:rPr>
              <a:t>vscode</a:t>
            </a:r>
            <a:r>
              <a:rPr lang="en-GB" sz="2000" dirty="0">
                <a:solidFill>
                  <a:schemeClr val="accent4"/>
                </a:solidFill>
                <a:latin typeface="+mj-lt"/>
              </a:rPr>
              <a:t> folder </a:t>
            </a:r>
            <a:endParaRPr lang="en-US" sz="2000" dirty="0">
              <a:solidFill>
                <a:schemeClr val="accent4"/>
              </a:solidFill>
              <a:latin typeface="+mj-lt"/>
            </a:endParaRPr>
          </a:p>
        </p:txBody>
      </p:sp>
      <p:sp>
        <p:nvSpPr>
          <p:cNvPr id="5" name="Rounded Rectangular Callout 4">
            <a:extLst>
              <a:ext uri="{FF2B5EF4-FFF2-40B4-BE49-F238E27FC236}">
                <a16:creationId xmlns:a16="http://schemas.microsoft.com/office/drawing/2014/main" id="{73BEA0EB-9E27-B2C5-522E-BCB56ACD85BD}"/>
              </a:ext>
            </a:extLst>
          </p:cNvPr>
          <p:cNvSpPr/>
          <p:nvPr/>
        </p:nvSpPr>
        <p:spPr>
          <a:xfrm>
            <a:off x="7750272" y="2898868"/>
            <a:ext cx="4307459" cy="2192784"/>
          </a:xfrm>
          <a:prstGeom prst="wedgeRoundRectCallout">
            <a:avLst>
              <a:gd name="adj1" fmla="val -77055"/>
              <a:gd name="adj2" fmla="val -94707"/>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Setup a new git repo using the current directory</a:t>
            </a:r>
            <a:endParaRPr lang="en-US" sz="2000" dirty="0">
              <a:solidFill>
                <a:schemeClr val="accent4"/>
              </a:solidFill>
              <a:latin typeface="+mj-lt"/>
            </a:endParaRPr>
          </a:p>
        </p:txBody>
      </p:sp>
    </p:spTree>
    <p:extLst>
      <p:ext uri="{BB962C8B-B14F-4D97-AF65-F5344CB8AC3E}">
        <p14:creationId xmlns:p14="http://schemas.microsoft.com/office/powerpoint/2010/main" val="347337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example10">
            <a:hlinkClick r:id="" action="ppaction://media"/>
            <a:extLst>
              <a:ext uri="{FF2B5EF4-FFF2-40B4-BE49-F238E27FC236}">
                <a16:creationId xmlns:a16="http://schemas.microsoft.com/office/drawing/2014/main" id="{515ACBAC-AB4D-6B71-27F2-710ABED166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3175"/>
            <a:ext cx="12192000" cy="6858000"/>
          </a:xfrm>
          <a:prstGeom prst="rect">
            <a:avLst/>
          </a:prstGeom>
        </p:spPr>
      </p:pic>
    </p:spTree>
    <p:extLst>
      <p:ext uri="{BB962C8B-B14F-4D97-AF65-F5344CB8AC3E}">
        <p14:creationId xmlns:p14="http://schemas.microsoft.com/office/powerpoint/2010/main" val="96627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con that shows the development of new software, using three colours, in pixel art. Image 3 of 4">
            <a:extLst>
              <a:ext uri="{FF2B5EF4-FFF2-40B4-BE49-F238E27FC236}">
                <a16:creationId xmlns:a16="http://schemas.microsoft.com/office/drawing/2014/main" id="{830C1C61-CC59-E6BE-0E4F-6B4532E9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4" y="1871001"/>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F8BC46F-6D87-0B43-EEA0-DDDDA7708952}"/>
              </a:ext>
            </a:extLst>
          </p:cNvPr>
          <p:cNvSpPr txBox="1"/>
          <p:nvPr/>
        </p:nvSpPr>
        <p:spPr>
          <a:xfrm>
            <a:off x="1128664" y="4357467"/>
            <a:ext cx="1747273" cy="369332"/>
          </a:xfrm>
          <a:prstGeom prst="rect">
            <a:avLst/>
          </a:prstGeom>
          <a:noFill/>
        </p:spPr>
        <p:txBody>
          <a:bodyPr wrap="none" lIns="0" rIns="0" rtlCol="0">
            <a:spAutoFit/>
          </a:bodyPr>
          <a:lstStyle/>
          <a:p>
            <a:pPr algn="l"/>
            <a:r>
              <a:rPr lang="en-US" dirty="0"/>
              <a:t>Build new things</a:t>
            </a:r>
          </a:p>
        </p:txBody>
      </p:sp>
      <p:sp>
        <p:nvSpPr>
          <p:cNvPr id="18" name="Round Same-side Corner of Rectangle 17">
            <a:extLst>
              <a:ext uri="{FF2B5EF4-FFF2-40B4-BE49-F238E27FC236}">
                <a16:creationId xmlns:a16="http://schemas.microsoft.com/office/drawing/2014/main" id="{1ECEF86B-C122-7A28-AFA6-552C80407E80}"/>
              </a:ext>
            </a:extLst>
          </p:cNvPr>
          <p:cNvSpPr/>
          <p:nvPr/>
        </p:nvSpPr>
        <p:spPr>
          <a:xfrm>
            <a:off x="6908682"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38267"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9992536"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7817691" y="782989"/>
            <a:ext cx="1498178" cy="369332"/>
          </a:xfrm>
          <a:prstGeom prst="rect">
            <a:avLst/>
          </a:prstGeom>
          <a:noFill/>
        </p:spPr>
        <p:txBody>
          <a:bodyPr wrap="square" lIns="0" rIns="0" rtlCol="0">
            <a:spAutoFit/>
          </a:bodyPr>
          <a:lstStyle/>
          <a:p>
            <a:pPr algn="l"/>
            <a:r>
              <a:rPr lang="en-US" dirty="0">
                <a:solidFill>
                  <a:schemeClr val="bg1"/>
                </a:solidFill>
                <a:latin typeface="+mj-lt"/>
              </a:rPr>
              <a:t>Test</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5B7AD5E2-B81B-76DD-0787-46A85621FEB0}"/>
              </a:ext>
            </a:extLst>
          </p:cNvPr>
          <p:cNvSpPr txBox="1"/>
          <p:nvPr/>
        </p:nvSpPr>
        <p:spPr>
          <a:xfrm>
            <a:off x="4681040" y="2238102"/>
            <a:ext cx="5321121" cy="369332"/>
          </a:xfrm>
          <a:prstGeom prst="rect">
            <a:avLst/>
          </a:prstGeom>
          <a:noFill/>
        </p:spPr>
        <p:txBody>
          <a:bodyPr wrap="square" lIns="0" rIns="0" rtlCol="0">
            <a:spAutoFit/>
          </a:bodyPr>
          <a:lstStyle/>
          <a:p>
            <a:pPr algn="l"/>
            <a:r>
              <a:rPr lang="en-US" dirty="0">
                <a:latin typeface="+mj-lt"/>
              </a:rPr>
              <a:t>Create unit tests for your applications</a:t>
            </a:r>
          </a:p>
        </p:txBody>
      </p:sp>
      <p:sp>
        <p:nvSpPr>
          <p:cNvPr id="4" name="TextBox 3">
            <a:extLst>
              <a:ext uri="{FF2B5EF4-FFF2-40B4-BE49-F238E27FC236}">
                <a16:creationId xmlns:a16="http://schemas.microsoft.com/office/drawing/2014/main" id="{F28C58E6-F6CD-945E-25A0-770BF0169402}"/>
              </a:ext>
            </a:extLst>
          </p:cNvPr>
          <p:cNvSpPr txBox="1"/>
          <p:nvPr/>
        </p:nvSpPr>
        <p:spPr>
          <a:xfrm>
            <a:off x="4681040" y="3167184"/>
            <a:ext cx="5321121" cy="369332"/>
          </a:xfrm>
          <a:prstGeom prst="rect">
            <a:avLst/>
          </a:prstGeom>
          <a:noFill/>
        </p:spPr>
        <p:txBody>
          <a:bodyPr wrap="square" lIns="0" rIns="0" rtlCol="0">
            <a:spAutoFit/>
          </a:bodyPr>
          <a:lstStyle/>
          <a:p>
            <a:pPr algn="l"/>
            <a:r>
              <a:rPr lang="en-US" dirty="0">
                <a:latin typeface="+mj-lt"/>
              </a:rPr>
              <a:t>Generating synthetic data</a:t>
            </a:r>
          </a:p>
        </p:txBody>
      </p:sp>
      <p:sp>
        <p:nvSpPr>
          <p:cNvPr id="5" name="TextBox 4">
            <a:extLst>
              <a:ext uri="{FF2B5EF4-FFF2-40B4-BE49-F238E27FC236}">
                <a16:creationId xmlns:a16="http://schemas.microsoft.com/office/drawing/2014/main" id="{094191B1-69A5-7EF5-A0FF-D28AADDF0EBC}"/>
              </a:ext>
            </a:extLst>
          </p:cNvPr>
          <p:cNvSpPr txBox="1"/>
          <p:nvPr/>
        </p:nvSpPr>
        <p:spPr>
          <a:xfrm>
            <a:off x="4681040" y="4102746"/>
            <a:ext cx="5321121" cy="369332"/>
          </a:xfrm>
          <a:prstGeom prst="rect">
            <a:avLst/>
          </a:prstGeom>
          <a:noFill/>
        </p:spPr>
        <p:txBody>
          <a:bodyPr wrap="square" lIns="0" rIns="0" rtlCol="0">
            <a:spAutoFit/>
          </a:bodyPr>
          <a:lstStyle/>
          <a:p>
            <a:pPr algn="l"/>
            <a:r>
              <a:rPr lang="en-US" dirty="0">
                <a:latin typeface="+mj-lt"/>
              </a:rPr>
              <a:t>Using testing tools</a:t>
            </a:r>
          </a:p>
        </p:txBody>
      </p:sp>
    </p:spTree>
    <p:extLst>
      <p:ext uri="{BB962C8B-B14F-4D97-AF65-F5344CB8AC3E}">
        <p14:creationId xmlns:p14="http://schemas.microsoft.com/office/powerpoint/2010/main" val="216479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Amazon Q - Testing phase of the SDLC (part 1 - creating unit tests)">
            <a:hlinkClick r:id="" action="ppaction://media"/>
            <a:extLst>
              <a:ext uri="{FF2B5EF4-FFF2-40B4-BE49-F238E27FC236}">
                <a16:creationId xmlns:a16="http://schemas.microsoft.com/office/drawing/2014/main" id="{C656825E-AE89-4D10-4F0C-328AD008A78B}"/>
              </a:ext>
            </a:extLst>
          </p:cNvPr>
          <p:cNvPicPr>
            <a:picLocks noRot="1" noChangeAspect="1"/>
          </p:cNvPicPr>
          <p:nvPr>
            <a:videoFile r:link="rId1"/>
          </p:nvPr>
        </p:nvPicPr>
        <p:blipFill>
          <a:blip r:embed="rId4"/>
          <a:stretch>
            <a:fillRect/>
          </a:stretch>
        </p:blipFill>
        <p:spPr>
          <a:xfrm>
            <a:off x="26973" y="-15240"/>
            <a:ext cx="12165027" cy="6873240"/>
          </a:xfrm>
          <a:prstGeom prst="rect">
            <a:avLst/>
          </a:prstGeom>
        </p:spPr>
      </p:pic>
    </p:spTree>
    <p:extLst>
      <p:ext uri="{BB962C8B-B14F-4D97-AF65-F5344CB8AC3E}">
        <p14:creationId xmlns:p14="http://schemas.microsoft.com/office/powerpoint/2010/main" val="372131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Amazon Q - Testing phase of the SDLC (part 2 - creating unit tests)">
            <a:hlinkClick r:id="" action="ppaction://media"/>
            <a:extLst>
              <a:ext uri="{FF2B5EF4-FFF2-40B4-BE49-F238E27FC236}">
                <a16:creationId xmlns:a16="http://schemas.microsoft.com/office/drawing/2014/main" id="{BB5D3C78-F0CD-B51C-7869-707AFE23FDC4}"/>
              </a:ext>
            </a:extLst>
          </p:cNvPr>
          <p:cNvPicPr>
            <a:picLocks noRot="1" noChangeAspect="1"/>
          </p:cNvPicPr>
          <p:nvPr>
            <a:videoFile r:link="rId1"/>
          </p:nvPr>
        </p:nvPicPr>
        <p:blipFill>
          <a:blip r:embed="rId4"/>
          <a:stretch>
            <a:fillRect/>
          </a:stretch>
        </p:blipFill>
        <p:spPr>
          <a:xfrm>
            <a:off x="26973" y="0"/>
            <a:ext cx="12138054" cy="6858000"/>
          </a:xfrm>
          <a:prstGeom prst="rect">
            <a:avLst/>
          </a:prstGeom>
        </p:spPr>
      </p:pic>
    </p:spTree>
    <p:extLst>
      <p:ext uri="{BB962C8B-B14F-4D97-AF65-F5344CB8AC3E}">
        <p14:creationId xmlns:p14="http://schemas.microsoft.com/office/powerpoint/2010/main" val="205227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Amazon Q - Testing phase of the SDLC (part 3 - generating synthetic data)">
            <a:hlinkClick r:id="" action="ppaction://media"/>
            <a:extLst>
              <a:ext uri="{FF2B5EF4-FFF2-40B4-BE49-F238E27FC236}">
                <a16:creationId xmlns:a16="http://schemas.microsoft.com/office/drawing/2014/main" id="{3D6E8A71-035B-0E2E-18EF-BBA7B623936D}"/>
              </a:ext>
            </a:extLst>
          </p:cNvPr>
          <p:cNvPicPr>
            <a:picLocks noRot="1" noChangeAspect="1"/>
          </p:cNvPicPr>
          <p:nvPr>
            <a:videoFile r:link="rId1"/>
          </p:nvPr>
        </p:nvPicPr>
        <p:blipFill>
          <a:blip r:embed="rId4"/>
          <a:stretch>
            <a:fillRect/>
          </a:stretch>
        </p:blipFill>
        <p:spPr>
          <a:xfrm>
            <a:off x="0" y="-30480"/>
            <a:ext cx="12192000" cy="6888480"/>
          </a:xfrm>
          <a:prstGeom prst="rect">
            <a:avLst/>
          </a:prstGeom>
        </p:spPr>
      </p:pic>
    </p:spTree>
    <p:extLst>
      <p:ext uri="{BB962C8B-B14F-4D97-AF65-F5344CB8AC3E}">
        <p14:creationId xmlns:p14="http://schemas.microsoft.com/office/powerpoint/2010/main" val="384632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68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F3BF03-AEDD-F02C-C30F-3FC417A1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49" y="314794"/>
            <a:ext cx="7588930" cy="47968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Oval 4">
            <a:extLst>
              <a:ext uri="{FF2B5EF4-FFF2-40B4-BE49-F238E27FC236}">
                <a16:creationId xmlns:a16="http://schemas.microsoft.com/office/drawing/2014/main" id="{80C7FB61-9324-28F2-F2E1-1D52E7D7D831}"/>
              </a:ext>
            </a:extLst>
          </p:cNvPr>
          <p:cNvSpPr/>
          <p:nvPr/>
        </p:nvSpPr>
        <p:spPr>
          <a:xfrm>
            <a:off x="0" y="15490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6" name="Oval 5">
            <a:extLst>
              <a:ext uri="{FF2B5EF4-FFF2-40B4-BE49-F238E27FC236}">
                <a16:creationId xmlns:a16="http://schemas.microsoft.com/office/drawing/2014/main" id="{0928FCC2-565A-3FE4-4B72-299638FBDCD8}"/>
              </a:ext>
            </a:extLst>
          </p:cNvPr>
          <p:cNvSpPr/>
          <p:nvPr/>
        </p:nvSpPr>
        <p:spPr>
          <a:xfrm>
            <a:off x="0" y="380250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pic>
        <p:nvPicPr>
          <p:cNvPr id="8" name="Picture 7">
            <a:extLst>
              <a:ext uri="{FF2B5EF4-FFF2-40B4-BE49-F238E27FC236}">
                <a16:creationId xmlns:a16="http://schemas.microsoft.com/office/drawing/2014/main" id="{5439708C-F506-D714-E864-E475456F8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4585" y="314794"/>
            <a:ext cx="2794166" cy="52390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CF76B842-D1C7-B2BB-CDDC-F75F9AED99E8}"/>
              </a:ext>
            </a:extLst>
          </p:cNvPr>
          <p:cNvSpPr/>
          <p:nvPr/>
        </p:nvSpPr>
        <p:spPr>
          <a:xfrm>
            <a:off x="8552296" y="31479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2" name="Rounded Rectangular Callout 1">
            <a:extLst>
              <a:ext uri="{FF2B5EF4-FFF2-40B4-BE49-F238E27FC236}">
                <a16:creationId xmlns:a16="http://schemas.microsoft.com/office/drawing/2014/main" id="{61DC9A65-8ACF-BBEF-2E44-F96CD7F25958}"/>
              </a:ext>
            </a:extLst>
          </p:cNvPr>
          <p:cNvSpPr/>
          <p:nvPr/>
        </p:nvSpPr>
        <p:spPr>
          <a:xfrm>
            <a:off x="1202389" y="1961502"/>
            <a:ext cx="6764784" cy="2192784"/>
          </a:xfrm>
          <a:prstGeom prst="wedgeRoundRectCallout">
            <a:avLst>
              <a:gd name="adj1" fmla="val 56640"/>
              <a:gd name="adj2" fmla="val -104129"/>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What are the most important statements I need from the previous step to make this work</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726C5370-7F31-6B3B-10AF-5D3B273509D6}"/>
              </a:ext>
            </a:extLst>
          </p:cNvPr>
          <p:cNvSpPr/>
          <p:nvPr/>
        </p:nvSpPr>
        <p:spPr>
          <a:xfrm>
            <a:off x="3398660" y="1973788"/>
            <a:ext cx="5236768" cy="2192784"/>
          </a:xfrm>
          <a:prstGeom prst="wedgeRoundRectCallout">
            <a:avLst>
              <a:gd name="adj1" fmla="val -59770"/>
              <a:gd name="adj2" fmla="val -100837"/>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create a unit test from the </a:t>
            </a:r>
            <a:r>
              <a:rPr lang="en-GB" sz="2000" dirty="0" err="1">
                <a:solidFill>
                  <a:schemeClr val="accent4"/>
                </a:solidFill>
                <a:latin typeface="+mj-lt"/>
              </a:rPr>
              <a:t>MyRestController.java</a:t>
            </a:r>
            <a:r>
              <a:rPr lang="en-GB" sz="2000" dirty="0">
                <a:solidFill>
                  <a:schemeClr val="accent4"/>
                </a:solidFill>
                <a:latin typeface="+mj-lt"/>
              </a:rPr>
              <a:t> class</a:t>
            </a:r>
            <a:endParaRPr lang="en-US" sz="2000" dirty="0">
              <a:solidFill>
                <a:schemeClr val="accent4"/>
              </a:solidFill>
              <a:latin typeface="+mj-lt"/>
            </a:endParaRPr>
          </a:p>
        </p:txBody>
      </p:sp>
    </p:spTree>
    <p:extLst>
      <p:ext uri="{BB962C8B-B14F-4D97-AF65-F5344CB8AC3E}">
        <p14:creationId xmlns:p14="http://schemas.microsoft.com/office/powerpoint/2010/main" val="310397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A07929-082E-A841-D315-D13AFD852AD9}"/>
              </a:ext>
            </a:extLst>
          </p:cNvPr>
          <p:cNvSpPr>
            <a:spLocks noGrp="1"/>
          </p:cNvSpPr>
          <p:nvPr>
            <p:ph type="sldNum" sz="quarter" idx="12"/>
          </p:nvPr>
        </p:nvSpPr>
        <p:spPr/>
        <p:txBody>
          <a:bodyPr/>
          <a:lstStyle/>
          <a:p>
            <a:fld id="{EB4B8DE2-A4E8-46E4-8BBF-D75455EFF32C}" type="slidenum">
              <a:rPr lang="en-US" smtClean="0"/>
              <a:pPr/>
              <a:t>68</a:t>
            </a:fld>
            <a:endParaRPr lang="en-US"/>
          </a:p>
        </p:txBody>
      </p:sp>
      <p:pic>
        <p:nvPicPr>
          <p:cNvPr id="4" name="Picture 3">
            <a:extLst>
              <a:ext uri="{FF2B5EF4-FFF2-40B4-BE49-F238E27FC236}">
                <a16:creationId xmlns:a16="http://schemas.microsoft.com/office/drawing/2014/main" id="{94A29A62-7FF2-9111-E22B-83920964984B}"/>
              </a:ext>
            </a:extLst>
          </p:cNvPr>
          <p:cNvPicPr>
            <a:picLocks noChangeAspect="1"/>
          </p:cNvPicPr>
          <p:nvPr/>
        </p:nvPicPr>
        <p:blipFill rotWithShape="1">
          <a:blip r:embed="rId3">
            <a:extLst>
              <a:ext uri="{28A0092B-C50C-407E-A947-70E740481C1C}">
                <a14:useLocalDpi xmlns:a14="http://schemas.microsoft.com/office/drawing/2010/main" val="0"/>
              </a:ext>
            </a:extLst>
          </a:blip>
          <a:srcRect l="70499" t="80662"/>
          <a:stretch/>
        </p:blipFill>
        <p:spPr>
          <a:xfrm>
            <a:off x="4973740" y="1306207"/>
            <a:ext cx="6452620" cy="8223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87B203C4-CCF1-D9CB-9777-542D54C00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042" y="359763"/>
            <a:ext cx="4271764" cy="47593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DAEBD567-8FF1-32A5-38C1-90CEDE5EE1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17" y="3795895"/>
            <a:ext cx="11035541" cy="21456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Oval 10">
            <a:extLst>
              <a:ext uri="{FF2B5EF4-FFF2-40B4-BE49-F238E27FC236}">
                <a16:creationId xmlns:a16="http://schemas.microsoft.com/office/drawing/2014/main" id="{54E332DF-C89F-92BB-A190-8BD06C5CA271}"/>
              </a:ext>
            </a:extLst>
          </p:cNvPr>
          <p:cNvSpPr/>
          <p:nvPr/>
        </p:nvSpPr>
        <p:spPr>
          <a:xfrm>
            <a:off x="0" y="15490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2" name="Oval 11">
            <a:extLst>
              <a:ext uri="{FF2B5EF4-FFF2-40B4-BE49-F238E27FC236}">
                <a16:creationId xmlns:a16="http://schemas.microsoft.com/office/drawing/2014/main" id="{81D336FC-6650-753C-49F9-83123B6A0C24}"/>
              </a:ext>
            </a:extLst>
          </p:cNvPr>
          <p:cNvSpPr/>
          <p:nvPr/>
        </p:nvSpPr>
        <p:spPr>
          <a:xfrm>
            <a:off x="4651451" y="91646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3" name="Oval 12">
            <a:extLst>
              <a:ext uri="{FF2B5EF4-FFF2-40B4-BE49-F238E27FC236}">
                <a16:creationId xmlns:a16="http://schemas.microsoft.com/office/drawing/2014/main" id="{163F2B19-1792-526C-DFBD-0241ED160016}"/>
              </a:ext>
            </a:extLst>
          </p:cNvPr>
          <p:cNvSpPr/>
          <p:nvPr/>
        </p:nvSpPr>
        <p:spPr>
          <a:xfrm>
            <a:off x="644577" y="511914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5" name="Rounded Rectangular Callout 4">
            <a:extLst>
              <a:ext uri="{FF2B5EF4-FFF2-40B4-BE49-F238E27FC236}">
                <a16:creationId xmlns:a16="http://schemas.microsoft.com/office/drawing/2014/main" id="{02CDB411-5387-3BFB-F44B-00E89BEDFD69}"/>
              </a:ext>
            </a:extLst>
          </p:cNvPr>
          <p:cNvSpPr/>
          <p:nvPr/>
        </p:nvSpPr>
        <p:spPr>
          <a:xfrm>
            <a:off x="5096510" y="1380174"/>
            <a:ext cx="6764784" cy="2192784"/>
          </a:xfrm>
          <a:prstGeom prst="wedgeRoundRectCallout">
            <a:avLst>
              <a:gd name="adj1" fmla="val -48180"/>
              <a:gd name="adj2" fmla="val 81556"/>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CWE-352 – Cross-site request forgery Detected by CodeWhisperer [Ln 42, col 1]</a:t>
            </a:r>
            <a:endParaRPr lang="en-US" sz="2000" dirty="0">
              <a:solidFill>
                <a:schemeClr val="accent4"/>
              </a:solidFill>
              <a:latin typeface="+mj-lt"/>
            </a:endParaRPr>
          </a:p>
        </p:txBody>
      </p:sp>
      <p:sp>
        <p:nvSpPr>
          <p:cNvPr id="7" name="Rounded Rectangular Callout 6">
            <a:extLst>
              <a:ext uri="{FF2B5EF4-FFF2-40B4-BE49-F238E27FC236}">
                <a16:creationId xmlns:a16="http://schemas.microsoft.com/office/drawing/2014/main" id="{F75DFEA0-5BB7-1312-A38D-7251E7B26154}"/>
              </a:ext>
            </a:extLst>
          </p:cNvPr>
          <p:cNvSpPr/>
          <p:nvPr/>
        </p:nvSpPr>
        <p:spPr>
          <a:xfrm>
            <a:off x="5096510" y="1337094"/>
            <a:ext cx="6764784" cy="2192784"/>
          </a:xfrm>
          <a:prstGeom prst="wedgeRoundRectCallout">
            <a:avLst>
              <a:gd name="adj1" fmla="val 34197"/>
              <a:gd name="adj2" fmla="val 131517"/>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Security Scan completed for 5 files. 1 issue was found.</a:t>
            </a:r>
            <a:endParaRPr lang="en-US" sz="2000" dirty="0">
              <a:solidFill>
                <a:schemeClr val="accent4"/>
              </a:solidFill>
              <a:latin typeface="+mj-lt"/>
            </a:endParaRPr>
          </a:p>
        </p:txBody>
      </p:sp>
    </p:spTree>
    <p:extLst>
      <p:ext uri="{BB962C8B-B14F-4D97-AF65-F5344CB8AC3E}">
        <p14:creationId xmlns:p14="http://schemas.microsoft.com/office/powerpoint/2010/main" val="151676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FCCB34-BAB8-376D-4717-0065BD939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42" y="355673"/>
            <a:ext cx="11565007" cy="444274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Oval 4">
            <a:extLst>
              <a:ext uri="{FF2B5EF4-FFF2-40B4-BE49-F238E27FC236}">
                <a16:creationId xmlns:a16="http://schemas.microsoft.com/office/drawing/2014/main" id="{76F801A0-F3E2-7D22-BA81-0AFFDB387ED3}"/>
              </a:ext>
            </a:extLst>
          </p:cNvPr>
          <p:cNvSpPr/>
          <p:nvPr/>
        </p:nvSpPr>
        <p:spPr>
          <a:xfrm>
            <a:off x="2569028" y="201853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6" name="Oval 5">
            <a:extLst>
              <a:ext uri="{FF2B5EF4-FFF2-40B4-BE49-F238E27FC236}">
                <a16:creationId xmlns:a16="http://schemas.microsoft.com/office/drawing/2014/main" id="{EBD8EEEC-D5AB-CF25-8AC2-67CA98088BF7}"/>
              </a:ext>
            </a:extLst>
          </p:cNvPr>
          <p:cNvSpPr/>
          <p:nvPr/>
        </p:nvSpPr>
        <p:spPr>
          <a:xfrm>
            <a:off x="7127965" y="49018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Tree>
    <p:extLst>
      <p:ext uri="{BB962C8B-B14F-4D97-AF65-F5344CB8AC3E}">
        <p14:creationId xmlns:p14="http://schemas.microsoft.com/office/powerpoint/2010/main" val="237974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 11">
            <a:extLst>
              <a:ext uri="{FF2B5EF4-FFF2-40B4-BE49-F238E27FC236}">
                <a16:creationId xmlns:a16="http://schemas.microsoft.com/office/drawing/2014/main" id="{E84F6C91-B9EA-BED2-F210-846A286B2AC7}"/>
              </a:ext>
            </a:extLst>
          </p:cNvPr>
          <p:cNvSpPr/>
          <p:nvPr/>
        </p:nvSpPr>
        <p:spPr>
          <a:xfrm>
            <a:off x="9125244" y="2488223"/>
            <a:ext cx="2940147" cy="18815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1" name="Pentagon 10">
            <a:extLst>
              <a:ext uri="{FF2B5EF4-FFF2-40B4-BE49-F238E27FC236}">
                <a16:creationId xmlns:a16="http://schemas.microsoft.com/office/drawing/2014/main" id="{463D90AD-EE47-2075-7965-415998230313}"/>
              </a:ext>
            </a:extLst>
          </p:cNvPr>
          <p:cNvSpPr/>
          <p:nvPr/>
        </p:nvSpPr>
        <p:spPr>
          <a:xfrm>
            <a:off x="7169834" y="2488223"/>
            <a:ext cx="2940147" cy="18815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0" name="Pentagon 9">
            <a:extLst>
              <a:ext uri="{FF2B5EF4-FFF2-40B4-BE49-F238E27FC236}">
                <a16:creationId xmlns:a16="http://schemas.microsoft.com/office/drawing/2014/main" id="{AA12F0FB-29BF-7BCD-4FBE-25856EAAF164}"/>
              </a:ext>
            </a:extLst>
          </p:cNvPr>
          <p:cNvSpPr/>
          <p:nvPr/>
        </p:nvSpPr>
        <p:spPr>
          <a:xfrm>
            <a:off x="5430129" y="2488223"/>
            <a:ext cx="2940147" cy="18815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9" name="Pentagon 8">
            <a:extLst>
              <a:ext uri="{FF2B5EF4-FFF2-40B4-BE49-F238E27FC236}">
                <a16:creationId xmlns:a16="http://schemas.microsoft.com/office/drawing/2014/main" id="{378F532C-9955-1BDA-11B1-58C15BD526AF}"/>
              </a:ext>
            </a:extLst>
          </p:cNvPr>
          <p:cNvSpPr/>
          <p:nvPr/>
        </p:nvSpPr>
        <p:spPr>
          <a:xfrm>
            <a:off x="3472375" y="2488223"/>
            <a:ext cx="2940147" cy="18815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Pentagon 5">
            <a:extLst>
              <a:ext uri="{FF2B5EF4-FFF2-40B4-BE49-F238E27FC236}">
                <a16:creationId xmlns:a16="http://schemas.microsoft.com/office/drawing/2014/main" id="{25292A1C-B680-0EDF-5B72-84EA763962C5}"/>
              </a:ext>
            </a:extLst>
          </p:cNvPr>
          <p:cNvSpPr/>
          <p:nvPr/>
        </p:nvSpPr>
        <p:spPr>
          <a:xfrm>
            <a:off x="1491175" y="2488223"/>
            <a:ext cx="2940147" cy="18815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8" name="Pentagon 7">
            <a:extLst>
              <a:ext uri="{FF2B5EF4-FFF2-40B4-BE49-F238E27FC236}">
                <a16:creationId xmlns:a16="http://schemas.microsoft.com/office/drawing/2014/main" id="{F4B9341C-39D8-4131-D522-BD04CB7B213B}"/>
              </a:ext>
            </a:extLst>
          </p:cNvPr>
          <p:cNvSpPr/>
          <p:nvPr/>
        </p:nvSpPr>
        <p:spPr>
          <a:xfrm>
            <a:off x="166466" y="2488223"/>
            <a:ext cx="2307102" cy="18815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59510B20-9E4D-36E2-E47A-E122B5E112F7}"/>
              </a:ext>
            </a:extLst>
          </p:cNvPr>
          <p:cNvSpPr txBox="1"/>
          <p:nvPr/>
        </p:nvSpPr>
        <p:spPr>
          <a:xfrm>
            <a:off x="736207" y="3198167"/>
            <a:ext cx="998671" cy="461665"/>
          </a:xfrm>
          <a:prstGeom prst="rect">
            <a:avLst/>
          </a:prstGeom>
          <a:no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Analysis</a:t>
            </a:r>
          </a:p>
        </p:txBody>
      </p:sp>
      <p:sp>
        <p:nvSpPr>
          <p:cNvPr id="14" name="TextBox 13">
            <a:extLst>
              <a:ext uri="{FF2B5EF4-FFF2-40B4-BE49-F238E27FC236}">
                <a16:creationId xmlns:a16="http://schemas.microsoft.com/office/drawing/2014/main" id="{73CD3BD3-74E0-1933-BA3F-88D9ACFD93A2}"/>
              </a:ext>
            </a:extLst>
          </p:cNvPr>
          <p:cNvSpPr txBox="1"/>
          <p:nvPr/>
        </p:nvSpPr>
        <p:spPr>
          <a:xfrm>
            <a:off x="2838588" y="3197929"/>
            <a:ext cx="819135" cy="461665"/>
          </a:xfrm>
          <a:prstGeom prst="rect">
            <a:avLst/>
          </a:prstGeom>
          <a:no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Design</a:t>
            </a:r>
          </a:p>
        </p:txBody>
      </p:sp>
      <p:sp>
        <p:nvSpPr>
          <p:cNvPr id="15" name="TextBox 14">
            <a:extLst>
              <a:ext uri="{FF2B5EF4-FFF2-40B4-BE49-F238E27FC236}">
                <a16:creationId xmlns:a16="http://schemas.microsoft.com/office/drawing/2014/main" id="{F87F9E50-36A1-2303-B1B5-BC713DC0A250}"/>
              </a:ext>
            </a:extLst>
          </p:cNvPr>
          <p:cNvSpPr txBox="1"/>
          <p:nvPr/>
        </p:nvSpPr>
        <p:spPr>
          <a:xfrm>
            <a:off x="4796342" y="3197929"/>
            <a:ext cx="984244" cy="461665"/>
          </a:xfrm>
          <a:prstGeom prst="rect">
            <a:avLst/>
          </a:prstGeom>
          <a:no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Develop</a:t>
            </a:r>
          </a:p>
        </p:txBody>
      </p:sp>
      <p:sp>
        <p:nvSpPr>
          <p:cNvPr id="16" name="TextBox 15">
            <a:extLst>
              <a:ext uri="{FF2B5EF4-FFF2-40B4-BE49-F238E27FC236}">
                <a16:creationId xmlns:a16="http://schemas.microsoft.com/office/drawing/2014/main" id="{945EA0F9-304D-745B-6B4D-D40AC71B5920}"/>
              </a:ext>
            </a:extLst>
          </p:cNvPr>
          <p:cNvSpPr txBox="1"/>
          <p:nvPr/>
        </p:nvSpPr>
        <p:spPr>
          <a:xfrm>
            <a:off x="6886133" y="3198166"/>
            <a:ext cx="500137" cy="461665"/>
          </a:xfrm>
          <a:prstGeom prst="rect">
            <a:avLst/>
          </a:prstGeom>
          <a:no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Test</a:t>
            </a:r>
          </a:p>
        </p:txBody>
      </p:sp>
      <p:sp>
        <p:nvSpPr>
          <p:cNvPr id="17" name="TextBox 16">
            <a:extLst>
              <a:ext uri="{FF2B5EF4-FFF2-40B4-BE49-F238E27FC236}">
                <a16:creationId xmlns:a16="http://schemas.microsoft.com/office/drawing/2014/main" id="{F001971B-6639-6731-08FB-D3A89B456DEF}"/>
              </a:ext>
            </a:extLst>
          </p:cNvPr>
          <p:cNvSpPr txBox="1"/>
          <p:nvPr/>
        </p:nvSpPr>
        <p:spPr>
          <a:xfrm>
            <a:off x="8715676" y="3197929"/>
            <a:ext cx="849592" cy="461665"/>
          </a:xfrm>
          <a:prstGeom prst="rect">
            <a:avLst/>
          </a:prstGeom>
          <a:no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Deploy</a:t>
            </a:r>
          </a:p>
        </p:txBody>
      </p:sp>
      <p:sp>
        <p:nvSpPr>
          <p:cNvPr id="18" name="TextBox 17">
            <a:extLst>
              <a:ext uri="{FF2B5EF4-FFF2-40B4-BE49-F238E27FC236}">
                <a16:creationId xmlns:a16="http://schemas.microsoft.com/office/drawing/2014/main" id="{364E0794-8762-502F-C6F6-FD29C617E064}"/>
              </a:ext>
            </a:extLst>
          </p:cNvPr>
          <p:cNvSpPr txBox="1"/>
          <p:nvPr/>
        </p:nvSpPr>
        <p:spPr>
          <a:xfrm>
            <a:off x="10525842" y="3169556"/>
            <a:ext cx="1086836" cy="461665"/>
          </a:xfrm>
          <a:prstGeom prst="rect">
            <a:avLst/>
          </a:prstGeom>
          <a:noFill/>
        </p:spPr>
        <p:txBody>
          <a:bodyPr wrap="none" lIns="0" rIns="0" rtlCol="0">
            <a:spAutoFit/>
          </a:bodyPr>
          <a:lstStyle/>
          <a:p>
            <a:pPr algn="l"/>
            <a:r>
              <a:rPr lang="en-US" sz="2400" b="1" dirty="0">
                <a:latin typeface="Amazon Ember Cd RC" panose="020B0606020204020204" pitchFamily="34" charset="0"/>
                <a:ea typeface="Amazon Ember Cd RC" panose="020B0606020204020204" pitchFamily="34" charset="0"/>
                <a:cs typeface="Amazon Ember Cd RC" panose="020B0606020204020204" pitchFamily="34" charset="0"/>
              </a:rPr>
              <a:t>Maintain</a:t>
            </a:r>
          </a:p>
        </p:txBody>
      </p:sp>
      <p:sp>
        <p:nvSpPr>
          <p:cNvPr id="19" name="TextBox 18">
            <a:extLst>
              <a:ext uri="{FF2B5EF4-FFF2-40B4-BE49-F238E27FC236}">
                <a16:creationId xmlns:a16="http://schemas.microsoft.com/office/drawing/2014/main" id="{DBA36E7A-37B1-FB10-66F4-4EBFD68F2D73}"/>
              </a:ext>
            </a:extLst>
          </p:cNvPr>
          <p:cNvSpPr txBox="1"/>
          <p:nvPr/>
        </p:nvSpPr>
        <p:spPr>
          <a:xfrm>
            <a:off x="2684584" y="454601"/>
            <a:ext cx="6822831" cy="1323439"/>
          </a:xfrm>
          <a:prstGeom prst="rect">
            <a:avLst/>
          </a:prstGeom>
          <a:noFill/>
        </p:spPr>
        <p:txBody>
          <a:bodyPr wrap="square" lIns="0" rIns="0" rtlCol="0">
            <a:spAutoFit/>
          </a:bodyPr>
          <a:lstStyle/>
          <a:p>
            <a:pPr algn="ctr"/>
            <a:r>
              <a:rPr lang="en-US" sz="4000" dirty="0">
                <a:latin typeface="+mj-lt"/>
              </a:rPr>
              <a:t>The software development life cycle (SDLC)</a:t>
            </a:r>
          </a:p>
        </p:txBody>
      </p:sp>
      <p:sp>
        <p:nvSpPr>
          <p:cNvPr id="20" name="Pentagon 19">
            <a:extLst>
              <a:ext uri="{FF2B5EF4-FFF2-40B4-BE49-F238E27FC236}">
                <a16:creationId xmlns:a16="http://schemas.microsoft.com/office/drawing/2014/main" id="{B781B1B9-F1D1-32BE-0516-7B90F97D6597}"/>
              </a:ext>
            </a:extLst>
          </p:cNvPr>
          <p:cNvSpPr/>
          <p:nvPr/>
        </p:nvSpPr>
        <p:spPr>
          <a:xfrm>
            <a:off x="-1544762" y="2488223"/>
            <a:ext cx="2158584" cy="1881554"/>
          </a:xfrm>
          <a:prstGeom prst="homePlat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57903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4A02EC-EFD2-F7F7-A259-160543DE1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24" y="143263"/>
            <a:ext cx="4028387" cy="60101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F5364CDD-A198-6226-6A7B-8D5D25B23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790" y="179880"/>
            <a:ext cx="4028388" cy="59735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2B795192-FF70-7723-1268-A70513368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041" y="179880"/>
            <a:ext cx="2981917" cy="59735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Oval 10">
            <a:extLst>
              <a:ext uri="{FF2B5EF4-FFF2-40B4-BE49-F238E27FC236}">
                <a16:creationId xmlns:a16="http://schemas.microsoft.com/office/drawing/2014/main" id="{1730330A-7D62-32E9-D6C7-2889307E987B}"/>
              </a:ext>
            </a:extLst>
          </p:cNvPr>
          <p:cNvSpPr/>
          <p:nvPr/>
        </p:nvSpPr>
        <p:spPr>
          <a:xfrm>
            <a:off x="161822" y="27188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2" name="Oval 11">
            <a:extLst>
              <a:ext uri="{FF2B5EF4-FFF2-40B4-BE49-F238E27FC236}">
                <a16:creationId xmlns:a16="http://schemas.microsoft.com/office/drawing/2014/main" id="{A768B2B8-62FE-F325-94F8-97F49E8B874B}"/>
              </a:ext>
            </a:extLst>
          </p:cNvPr>
          <p:cNvSpPr/>
          <p:nvPr/>
        </p:nvSpPr>
        <p:spPr>
          <a:xfrm>
            <a:off x="4488080" y="27188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3" name="Oval 12">
            <a:extLst>
              <a:ext uri="{FF2B5EF4-FFF2-40B4-BE49-F238E27FC236}">
                <a16:creationId xmlns:a16="http://schemas.microsoft.com/office/drawing/2014/main" id="{454317A0-7FDA-B1CC-B139-05661991E712}"/>
              </a:ext>
            </a:extLst>
          </p:cNvPr>
          <p:cNvSpPr/>
          <p:nvPr/>
        </p:nvSpPr>
        <p:spPr>
          <a:xfrm>
            <a:off x="7884827" y="27188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2" name="Rounded Rectangular Callout 1">
            <a:extLst>
              <a:ext uri="{FF2B5EF4-FFF2-40B4-BE49-F238E27FC236}">
                <a16:creationId xmlns:a16="http://schemas.microsoft.com/office/drawing/2014/main" id="{08336CC2-442E-47E6-CE58-4FA523D1A48A}"/>
              </a:ext>
            </a:extLst>
          </p:cNvPr>
          <p:cNvSpPr/>
          <p:nvPr/>
        </p:nvSpPr>
        <p:spPr>
          <a:xfrm>
            <a:off x="161822" y="2102463"/>
            <a:ext cx="4496442" cy="2192784"/>
          </a:xfrm>
          <a:prstGeom prst="wedgeRoundRectCallout">
            <a:avLst>
              <a:gd name="adj1" fmla="val 48348"/>
              <a:gd name="adj2" fmla="val -104534"/>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provide me with a step by step guide on how to configure Spring Security for this project</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196A96D0-8E08-DAA4-FA8D-3640774D6C1A}"/>
              </a:ext>
            </a:extLst>
          </p:cNvPr>
          <p:cNvSpPr/>
          <p:nvPr/>
        </p:nvSpPr>
        <p:spPr>
          <a:xfrm>
            <a:off x="4307174" y="1342178"/>
            <a:ext cx="6764784" cy="2192784"/>
          </a:xfrm>
          <a:prstGeom prst="wedgeRoundRectCallout">
            <a:avLst>
              <a:gd name="adj1" fmla="val -54684"/>
              <a:gd name="adj2" fmla="val -78165"/>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tell me more about how to protect my Spring Boot application from CWE-352, and provide a step by step guide on what to do</a:t>
            </a:r>
            <a:endParaRPr lang="en-US" sz="2000" dirty="0">
              <a:solidFill>
                <a:schemeClr val="accent4"/>
              </a:solidFill>
              <a:latin typeface="+mj-lt"/>
            </a:endParaRPr>
          </a:p>
        </p:txBody>
      </p:sp>
      <p:sp>
        <p:nvSpPr>
          <p:cNvPr id="5" name="Rounded Rectangular Callout 4">
            <a:extLst>
              <a:ext uri="{FF2B5EF4-FFF2-40B4-BE49-F238E27FC236}">
                <a16:creationId xmlns:a16="http://schemas.microsoft.com/office/drawing/2014/main" id="{84D964B0-4010-D3DF-A8D0-78BB8D43EBE8}"/>
              </a:ext>
            </a:extLst>
          </p:cNvPr>
          <p:cNvSpPr/>
          <p:nvPr/>
        </p:nvSpPr>
        <p:spPr>
          <a:xfrm>
            <a:off x="3193124" y="2102463"/>
            <a:ext cx="4496442" cy="2192784"/>
          </a:xfrm>
          <a:prstGeom prst="wedgeRoundRectCallout">
            <a:avLst>
              <a:gd name="adj1" fmla="val 56640"/>
              <a:gd name="adj2" fmla="val -104129"/>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 am using Spring Security in my application. It is a simple http REST API. Do I need to worry about CWE-352 which has come up in a security scan?</a:t>
            </a:r>
            <a:endParaRPr lang="en-US" sz="2000" dirty="0">
              <a:solidFill>
                <a:schemeClr val="accent4"/>
              </a:solidFill>
              <a:latin typeface="+mj-lt"/>
            </a:endParaRPr>
          </a:p>
        </p:txBody>
      </p:sp>
    </p:spTree>
    <p:extLst>
      <p:ext uri="{BB962C8B-B14F-4D97-AF65-F5344CB8AC3E}">
        <p14:creationId xmlns:p14="http://schemas.microsoft.com/office/powerpoint/2010/main" val="119150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E4A79-A97B-3DB5-7460-4E7986D99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74" y="341902"/>
            <a:ext cx="3109689" cy="53471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F1D3F8C3-D104-C8EB-BD60-4A22A7F69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3572" y="341902"/>
            <a:ext cx="8508641" cy="435378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8B3F7A4A-E558-8467-88D3-46A6CB8F0A1D}"/>
              </a:ext>
            </a:extLst>
          </p:cNvPr>
          <p:cNvSpPr/>
          <p:nvPr/>
        </p:nvSpPr>
        <p:spPr>
          <a:xfrm>
            <a:off x="9265" y="666788"/>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9" name="Oval 8">
            <a:extLst>
              <a:ext uri="{FF2B5EF4-FFF2-40B4-BE49-F238E27FC236}">
                <a16:creationId xmlns:a16="http://schemas.microsoft.com/office/drawing/2014/main" id="{D4806DEC-9922-BFE3-8D4C-F46E7FA2B6A2}"/>
              </a:ext>
            </a:extLst>
          </p:cNvPr>
          <p:cNvSpPr/>
          <p:nvPr/>
        </p:nvSpPr>
        <p:spPr>
          <a:xfrm>
            <a:off x="11523040" y="11478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6C3038F8-ED9F-808B-7217-D1FFF056CCEA}"/>
              </a:ext>
            </a:extLst>
          </p:cNvPr>
          <p:cNvSpPr/>
          <p:nvPr/>
        </p:nvSpPr>
        <p:spPr>
          <a:xfrm>
            <a:off x="3361648" y="2502904"/>
            <a:ext cx="4496442" cy="2192784"/>
          </a:xfrm>
          <a:prstGeom prst="wedgeRoundRectCallout">
            <a:avLst>
              <a:gd name="adj1" fmla="val -65760"/>
              <a:gd name="adj2" fmla="val -74624"/>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How can I specify or limit the HTTP verb to just GET</a:t>
            </a:r>
            <a:endParaRPr lang="en-US" sz="2000" dirty="0">
              <a:solidFill>
                <a:schemeClr val="accent4"/>
              </a:solidFill>
              <a:latin typeface="+mj-lt"/>
            </a:endParaRPr>
          </a:p>
        </p:txBody>
      </p:sp>
      <p:pic>
        <p:nvPicPr>
          <p:cNvPr id="5" name="Picture 4">
            <a:extLst>
              <a:ext uri="{FF2B5EF4-FFF2-40B4-BE49-F238E27FC236}">
                <a16:creationId xmlns:a16="http://schemas.microsoft.com/office/drawing/2014/main" id="{6195B861-3FB9-8241-51ED-E8C3C3C7A3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6395" y="1601571"/>
            <a:ext cx="7703389" cy="47547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81240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AE496A-B530-AEAE-A802-60B42B034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78" y="346510"/>
            <a:ext cx="7772400" cy="51875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E36ACB6C-C9ED-1A12-DE39-E4F7BB7EB6CE}"/>
              </a:ext>
            </a:extLst>
          </p:cNvPr>
          <p:cNvPicPr>
            <a:picLocks noChangeAspect="1"/>
          </p:cNvPicPr>
          <p:nvPr/>
        </p:nvPicPr>
        <p:blipFill rotWithShape="1">
          <a:blip r:embed="rId4">
            <a:extLst>
              <a:ext uri="{28A0092B-C50C-407E-A947-70E740481C1C}">
                <a14:useLocalDpi xmlns:a14="http://schemas.microsoft.com/office/drawing/2010/main" val="0"/>
              </a:ext>
            </a:extLst>
          </a:blip>
          <a:srcRect l="67050" t="88691"/>
          <a:stretch/>
        </p:blipFill>
        <p:spPr>
          <a:xfrm>
            <a:off x="7185832" y="5159142"/>
            <a:ext cx="4451789" cy="10198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BB23E328-4FC4-7C67-CF35-8EB444BBAC13}"/>
              </a:ext>
            </a:extLst>
          </p:cNvPr>
          <p:cNvSpPr/>
          <p:nvPr/>
        </p:nvSpPr>
        <p:spPr>
          <a:xfrm>
            <a:off x="5264102" y="1421768"/>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E21FB568-D9F1-AEEA-F6E2-BE271541EE8B}"/>
              </a:ext>
            </a:extLst>
          </p:cNvPr>
          <p:cNvSpPr/>
          <p:nvPr/>
        </p:nvSpPr>
        <p:spPr>
          <a:xfrm>
            <a:off x="6541255" y="534675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Tree>
    <p:extLst>
      <p:ext uri="{BB962C8B-B14F-4D97-AF65-F5344CB8AC3E}">
        <p14:creationId xmlns:p14="http://schemas.microsoft.com/office/powerpoint/2010/main" val="16451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DD6DFE-E6F7-0D85-CDA7-615644B1F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3" y="395916"/>
            <a:ext cx="7060832" cy="45972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90669EF3-C7E4-3E6F-8E2E-158A96E2607B}"/>
              </a:ext>
            </a:extLst>
          </p:cNvPr>
          <p:cNvPicPr>
            <a:picLocks noChangeAspect="1"/>
          </p:cNvPicPr>
          <p:nvPr/>
        </p:nvPicPr>
        <p:blipFill rotWithShape="1">
          <a:blip r:embed="rId4">
            <a:extLst>
              <a:ext uri="{28A0092B-C50C-407E-A947-70E740481C1C}">
                <a14:useLocalDpi xmlns:a14="http://schemas.microsoft.com/office/drawing/2010/main" val="0"/>
              </a:ext>
            </a:extLst>
          </a:blip>
          <a:srcRect t="42392"/>
          <a:stretch/>
        </p:blipFill>
        <p:spPr>
          <a:xfrm>
            <a:off x="3863854" y="3698187"/>
            <a:ext cx="7772400" cy="25898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285AE562-7B77-49F7-FE17-E6739BA93AD5}"/>
              </a:ext>
            </a:extLst>
          </p:cNvPr>
          <p:cNvSpPr/>
          <p:nvPr/>
        </p:nvSpPr>
        <p:spPr>
          <a:xfrm>
            <a:off x="161822" y="27188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8" name="Oval 7">
            <a:extLst>
              <a:ext uri="{FF2B5EF4-FFF2-40B4-BE49-F238E27FC236}">
                <a16:creationId xmlns:a16="http://schemas.microsoft.com/office/drawing/2014/main" id="{0E2BFEC1-39F4-7B48-98CC-5EFA89CC3168}"/>
              </a:ext>
            </a:extLst>
          </p:cNvPr>
          <p:cNvSpPr/>
          <p:nvPr/>
        </p:nvSpPr>
        <p:spPr>
          <a:xfrm>
            <a:off x="3467802" y="3303845"/>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2F96BFD2-06F4-FBC5-ABF3-30B579513A65}"/>
              </a:ext>
            </a:extLst>
          </p:cNvPr>
          <p:cNvSpPr/>
          <p:nvPr/>
        </p:nvSpPr>
        <p:spPr>
          <a:xfrm>
            <a:off x="5265999" y="1598131"/>
            <a:ext cx="4496442" cy="2192784"/>
          </a:xfrm>
          <a:prstGeom prst="wedgeRoundRectCallout">
            <a:avLst>
              <a:gd name="adj1" fmla="val -57511"/>
              <a:gd name="adj2" fmla="val -44332"/>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 want to load test my API using ”hey”. Run hey 100 times against localhost:8080/</a:t>
            </a:r>
            <a:r>
              <a:rPr lang="en-GB" sz="2000" dirty="0" err="1">
                <a:solidFill>
                  <a:schemeClr val="accent4"/>
                </a:solidFill>
                <a:latin typeface="+mj-lt"/>
              </a:rPr>
              <a:t>lastUpdateRepos</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43030879-A3FA-6F32-2884-B9E7B076E01B}"/>
              </a:ext>
            </a:extLst>
          </p:cNvPr>
          <p:cNvSpPr/>
          <p:nvPr/>
        </p:nvSpPr>
        <p:spPr>
          <a:xfrm>
            <a:off x="6979857" y="1306851"/>
            <a:ext cx="4496442" cy="2192784"/>
          </a:xfrm>
          <a:prstGeom prst="wedgeRoundRectCallout">
            <a:avLst>
              <a:gd name="adj1" fmla="val -45617"/>
              <a:gd name="adj2" fmla="val 69754"/>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Install hey</a:t>
            </a:r>
            <a:endParaRPr lang="en-US" sz="2000" dirty="0">
              <a:solidFill>
                <a:schemeClr val="accent4"/>
              </a:solidFill>
              <a:latin typeface="+mj-lt"/>
            </a:endParaRPr>
          </a:p>
        </p:txBody>
      </p:sp>
    </p:spTree>
    <p:extLst>
      <p:ext uri="{BB962C8B-B14F-4D97-AF65-F5344CB8AC3E}">
        <p14:creationId xmlns:p14="http://schemas.microsoft.com/office/powerpoint/2010/main" val="394858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con that shows the development of new software, using three colours, in pixel art. Image 3 of 4">
            <a:extLst>
              <a:ext uri="{FF2B5EF4-FFF2-40B4-BE49-F238E27FC236}">
                <a16:creationId xmlns:a16="http://schemas.microsoft.com/office/drawing/2014/main" id="{830C1C61-CC59-E6BE-0E4F-6B4532E9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4" y="1871001"/>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F8BC46F-6D87-0B43-EEA0-DDDDA7708952}"/>
              </a:ext>
            </a:extLst>
          </p:cNvPr>
          <p:cNvSpPr txBox="1"/>
          <p:nvPr/>
        </p:nvSpPr>
        <p:spPr>
          <a:xfrm>
            <a:off x="1128664" y="4357467"/>
            <a:ext cx="1747273" cy="369332"/>
          </a:xfrm>
          <a:prstGeom prst="rect">
            <a:avLst/>
          </a:prstGeom>
          <a:noFill/>
        </p:spPr>
        <p:txBody>
          <a:bodyPr wrap="none" lIns="0" rIns="0" rtlCol="0">
            <a:spAutoFit/>
          </a:bodyPr>
          <a:lstStyle/>
          <a:p>
            <a:pPr algn="l"/>
            <a:r>
              <a:rPr lang="en-US" dirty="0"/>
              <a:t>Build new things</a:t>
            </a:r>
          </a:p>
        </p:txBody>
      </p:sp>
      <p:sp>
        <p:nvSpPr>
          <p:cNvPr id="18" name="Round Same-side Corner of Rectangle 17">
            <a:extLst>
              <a:ext uri="{FF2B5EF4-FFF2-40B4-BE49-F238E27FC236}">
                <a16:creationId xmlns:a16="http://schemas.microsoft.com/office/drawing/2014/main" id="{1ECEF86B-C122-7A28-AFA6-552C80407E80}"/>
              </a:ext>
            </a:extLst>
          </p:cNvPr>
          <p:cNvSpPr/>
          <p:nvPr/>
        </p:nvSpPr>
        <p:spPr>
          <a:xfrm>
            <a:off x="7860111"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6905414" y="67399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9992536"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8495903" y="782989"/>
            <a:ext cx="1498178" cy="369332"/>
          </a:xfrm>
          <a:prstGeom prst="rect">
            <a:avLst/>
          </a:prstGeom>
          <a:noFill/>
        </p:spPr>
        <p:txBody>
          <a:bodyPr wrap="square" lIns="0" rIns="0" rtlCol="0">
            <a:spAutoFit/>
          </a:bodyPr>
          <a:lstStyle/>
          <a:p>
            <a:pPr algn="l"/>
            <a:r>
              <a:rPr lang="en-US" dirty="0">
                <a:solidFill>
                  <a:schemeClr val="bg1"/>
                </a:solidFill>
                <a:latin typeface="+mj-lt"/>
              </a:rPr>
              <a:t>Deploy</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84D2B2A3-0F38-7C45-233E-0FAB2991DEF8}"/>
              </a:ext>
            </a:extLst>
          </p:cNvPr>
          <p:cNvSpPr txBox="1"/>
          <p:nvPr/>
        </p:nvSpPr>
        <p:spPr>
          <a:xfrm>
            <a:off x="4681040" y="2238102"/>
            <a:ext cx="5321121" cy="369332"/>
          </a:xfrm>
          <a:prstGeom prst="rect">
            <a:avLst/>
          </a:prstGeom>
          <a:noFill/>
        </p:spPr>
        <p:txBody>
          <a:bodyPr wrap="square" lIns="0" rIns="0" rtlCol="0">
            <a:spAutoFit/>
          </a:bodyPr>
          <a:lstStyle/>
          <a:p>
            <a:pPr algn="l"/>
            <a:r>
              <a:rPr lang="en-US" dirty="0">
                <a:latin typeface="+mj-lt"/>
              </a:rPr>
              <a:t>Deployment scripts and tools</a:t>
            </a:r>
          </a:p>
        </p:txBody>
      </p:sp>
      <p:sp>
        <p:nvSpPr>
          <p:cNvPr id="4" name="TextBox 3">
            <a:extLst>
              <a:ext uri="{FF2B5EF4-FFF2-40B4-BE49-F238E27FC236}">
                <a16:creationId xmlns:a16="http://schemas.microsoft.com/office/drawing/2014/main" id="{8B5E6A26-AF2E-8E48-EBD5-5DA95123B7D9}"/>
              </a:ext>
            </a:extLst>
          </p:cNvPr>
          <p:cNvSpPr txBox="1"/>
          <p:nvPr/>
        </p:nvSpPr>
        <p:spPr>
          <a:xfrm>
            <a:off x="4681040" y="3167184"/>
            <a:ext cx="5321121" cy="369332"/>
          </a:xfrm>
          <a:prstGeom prst="rect">
            <a:avLst/>
          </a:prstGeom>
          <a:noFill/>
        </p:spPr>
        <p:txBody>
          <a:bodyPr wrap="square" lIns="0" rIns="0" rtlCol="0">
            <a:spAutoFit/>
          </a:bodyPr>
          <a:lstStyle/>
          <a:p>
            <a:pPr algn="l"/>
            <a:r>
              <a:rPr lang="en-US" dirty="0">
                <a:latin typeface="+mj-lt"/>
              </a:rPr>
              <a:t>Infrastructure as code</a:t>
            </a:r>
          </a:p>
        </p:txBody>
      </p:sp>
      <p:sp>
        <p:nvSpPr>
          <p:cNvPr id="5" name="TextBox 4">
            <a:extLst>
              <a:ext uri="{FF2B5EF4-FFF2-40B4-BE49-F238E27FC236}">
                <a16:creationId xmlns:a16="http://schemas.microsoft.com/office/drawing/2014/main" id="{B5F87C2F-C0DB-5E45-3913-20DFCDB41B70}"/>
              </a:ext>
            </a:extLst>
          </p:cNvPr>
          <p:cNvSpPr txBox="1"/>
          <p:nvPr/>
        </p:nvSpPr>
        <p:spPr>
          <a:xfrm>
            <a:off x="4681040" y="4102746"/>
            <a:ext cx="5321121" cy="369332"/>
          </a:xfrm>
          <a:prstGeom prst="rect">
            <a:avLst/>
          </a:prstGeom>
          <a:noFill/>
        </p:spPr>
        <p:txBody>
          <a:bodyPr wrap="square" lIns="0" rIns="0" rtlCol="0">
            <a:spAutoFit/>
          </a:bodyPr>
          <a:lstStyle/>
          <a:p>
            <a:pPr algn="l"/>
            <a:r>
              <a:rPr lang="en-US" dirty="0">
                <a:latin typeface="+mj-lt"/>
              </a:rPr>
              <a:t>Documentation</a:t>
            </a:r>
          </a:p>
        </p:txBody>
      </p:sp>
    </p:spTree>
    <p:extLst>
      <p:ext uri="{BB962C8B-B14F-4D97-AF65-F5344CB8AC3E}">
        <p14:creationId xmlns:p14="http://schemas.microsoft.com/office/powerpoint/2010/main" val="245755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6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AA469C-7C0D-FE07-4F59-0B63C1C93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16" y="711200"/>
            <a:ext cx="2674741" cy="49091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0C6FBBAC-2A1B-7E4A-02B7-A53DA4901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960" y="172400"/>
            <a:ext cx="5196080" cy="396162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AAEF7F7-8BA6-573B-AD8C-C17151A47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653" y="1520293"/>
            <a:ext cx="5196079" cy="49898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781197EA-1D8B-0BC9-E327-538FDEDAB926}"/>
              </a:ext>
            </a:extLst>
          </p:cNvPr>
          <p:cNvSpPr/>
          <p:nvPr/>
        </p:nvSpPr>
        <p:spPr>
          <a:xfrm>
            <a:off x="161822" y="27188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2F8FA80A-25CE-8E5E-64A6-3754F82A05B5}"/>
              </a:ext>
            </a:extLst>
          </p:cNvPr>
          <p:cNvSpPr/>
          <p:nvPr/>
        </p:nvSpPr>
        <p:spPr>
          <a:xfrm>
            <a:off x="3089111" y="6662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1" name="Oval 10">
            <a:extLst>
              <a:ext uri="{FF2B5EF4-FFF2-40B4-BE49-F238E27FC236}">
                <a16:creationId xmlns:a16="http://schemas.microsoft.com/office/drawing/2014/main" id="{C30C6C71-61A1-8BB5-E8D4-3FE7D41A76BC}"/>
              </a:ext>
            </a:extLst>
          </p:cNvPr>
          <p:cNvSpPr/>
          <p:nvPr/>
        </p:nvSpPr>
        <p:spPr>
          <a:xfrm>
            <a:off x="6465002" y="601749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2" name="Rounded Rectangular Callout 1">
            <a:extLst>
              <a:ext uri="{FF2B5EF4-FFF2-40B4-BE49-F238E27FC236}">
                <a16:creationId xmlns:a16="http://schemas.microsoft.com/office/drawing/2014/main" id="{DC389B5D-CA08-AE15-0ED6-0528BFCD71DC}"/>
              </a:ext>
            </a:extLst>
          </p:cNvPr>
          <p:cNvSpPr/>
          <p:nvPr/>
        </p:nvSpPr>
        <p:spPr>
          <a:xfrm>
            <a:off x="3064828" y="1473052"/>
            <a:ext cx="4496442" cy="2192784"/>
          </a:xfrm>
          <a:prstGeom prst="wedgeRoundRectCallout">
            <a:avLst>
              <a:gd name="adj1" fmla="val -61540"/>
              <a:gd name="adj2" fmla="val -65182"/>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tell me how to run this Spring Boot application from the command line</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4EA72089-1380-6CF5-6A0F-65569244C572}"/>
              </a:ext>
            </a:extLst>
          </p:cNvPr>
          <p:cNvSpPr/>
          <p:nvPr/>
        </p:nvSpPr>
        <p:spPr>
          <a:xfrm>
            <a:off x="8453887" y="702294"/>
            <a:ext cx="3546697" cy="1332080"/>
          </a:xfrm>
          <a:prstGeom prst="wedgeRoundRectCallout">
            <a:avLst>
              <a:gd name="adj1" fmla="val -46346"/>
              <a:gd name="adj2" fmla="val -6750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 </a:t>
            </a:r>
            <a:r>
              <a:rPr lang="en-GB" sz="2000" dirty="0" err="1">
                <a:solidFill>
                  <a:schemeClr val="accent4"/>
                </a:solidFill>
                <a:latin typeface="+mj-lt"/>
              </a:rPr>
              <a:t>mvn</a:t>
            </a:r>
            <a:r>
              <a:rPr lang="en-GB" sz="2000" dirty="0">
                <a:solidFill>
                  <a:schemeClr val="accent4"/>
                </a:solidFill>
                <a:latin typeface="+mj-lt"/>
              </a:rPr>
              <a:t> package</a:t>
            </a:r>
            <a:endParaRPr lang="en-US" sz="2000" dirty="0">
              <a:solidFill>
                <a:schemeClr val="accent4"/>
              </a:solidFill>
              <a:latin typeface="+mj-lt"/>
            </a:endParaRPr>
          </a:p>
        </p:txBody>
      </p:sp>
      <p:sp>
        <p:nvSpPr>
          <p:cNvPr id="5" name="Rounded Rectangular Callout 4">
            <a:extLst>
              <a:ext uri="{FF2B5EF4-FFF2-40B4-BE49-F238E27FC236}">
                <a16:creationId xmlns:a16="http://schemas.microsoft.com/office/drawing/2014/main" id="{1E205AFE-A0AD-D597-76BF-AB36CA6D3EE5}"/>
              </a:ext>
            </a:extLst>
          </p:cNvPr>
          <p:cNvSpPr/>
          <p:nvPr/>
        </p:nvSpPr>
        <p:spPr>
          <a:xfrm>
            <a:off x="365981" y="2217115"/>
            <a:ext cx="6086106" cy="1332080"/>
          </a:xfrm>
          <a:prstGeom prst="wedgeRoundRectCallout">
            <a:avLst>
              <a:gd name="adj1" fmla="val 54478"/>
              <a:gd name="adj2" fmla="val -82396"/>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 java –jar target/demo-spring-github-0.0.1-SNAPSHOT.jar</a:t>
            </a:r>
            <a:endParaRPr lang="en-US" sz="2000" dirty="0">
              <a:solidFill>
                <a:schemeClr val="accent4"/>
              </a:solidFill>
              <a:latin typeface="+mj-lt"/>
            </a:endParaRPr>
          </a:p>
        </p:txBody>
      </p:sp>
    </p:spTree>
    <p:extLst>
      <p:ext uri="{BB962C8B-B14F-4D97-AF65-F5344CB8AC3E}">
        <p14:creationId xmlns:p14="http://schemas.microsoft.com/office/powerpoint/2010/main" val="79050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5D604-5098-3818-5958-70A31BEB0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56" y="230908"/>
            <a:ext cx="4054571" cy="57126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Oval 3">
            <a:extLst>
              <a:ext uri="{FF2B5EF4-FFF2-40B4-BE49-F238E27FC236}">
                <a16:creationId xmlns:a16="http://schemas.microsoft.com/office/drawing/2014/main" id="{836A3685-1631-1307-2F68-085ED01C653D}"/>
              </a:ext>
            </a:extLst>
          </p:cNvPr>
          <p:cNvSpPr/>
          <p:nvPr/>
        </p:nvSpPr>
        <p:spPr>
          <a:xfrm>
            <a:off x="7195128" y="158345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5" name="TextBox 4">
            <a:extLst>
              <a:ext uri="{FF2B5EF4-FFF2-40B4-BE49-F238E27FC236}">
                <a16:creationId xmlns:a16="http://schemas.microsoft.com/office/drawing/2014/main" id="{A1BF7722-9519-5AA7-6A08-E4339ACC3215}"/>
              </a:ext>
            </a:extLst>
          </p:cNvPr>
          <p:cNvSpPr txBox="1"/>
          <p:nvPr/>
        </p:nvSpPr>
        <p:spPr>
          <a:xfrm>
            <a:off x="8493298" y="1697520"/>
            <a:ext cx="2717090" cy="369332"/>
          </a:xfrm>
          <a:prstGeom prst="rect">
            <a:avLst/>
          </a:prstGeom>
          <a:noFill/>
        </p:spPr>
        <p:txBody>
          <a:bodyPr wrap="none" lIns="0" rIns="0" rtlCol="0">
            <a:spAutoFit/>
          </a:bodyPr>
          <a:lstStyle/>
          <a:p>
            <a:pPr algn="l"/>
            <a:r>
              <a:rPr lang="en-US" dirty="0">
                <a:latin typeface="+mj-lt"/>
              </a:rPr>
              <a:t>Package our application</a:t>
            </a:r>
          </a:p>
        </p:txBody>
      </p:sp>
      <p:sp>
        <p:nvSpPr>
          <p:cNvPr id="6" name="TextBox 5">
            <a:extLst>
              <a:ext uri="{FF2B5EF4-FFF2-40B4-BE49-F238E27FC236}">
                <a16:creationId xmlns:a16="http://schemas.microsoft.com/office/drawing/2014/main" id="{CDF255BB-5496-ECDB-6FD0-EEAB9A4DEFC6}"/>
              </a:ext>
            </a:extLst>
          </p:cNvPr>
          <p:cNvSpPr txBox="1"/>
          <p:nvPr/>
        </p:nvSpPr>
        <p:spPr>
          <a:xfrm>
            <a:off x="8446470" y="2918398"/>
            <a:ext cx="3488134" cy="369332"/>
          </a:xfrm>
          <a:prstGeom prst="rect">
            <a:avLst/>
          </a:prstGeom>
          <a:noFill/>
        </p:spPr>
        <p:txBody>
          <a:bodyPr wrap="none" lIns="0" rIns="0" rtlCol="0">
            <a:spAutoFit/>
          </a:bodyPr>
          <a:lstStyle/>
          <a:p>
            <a:pPr algn="l"/>
            <a:r>
              <a:rPr lang="en-US" dirty="0">
                <a:latin typeface="+mj-lt"/>
              </a:rPr>
              <a:t>Upload to a container registry</a:t>
            </a:r>
          </a:p>
        </p:txBody>
      </p:sp>
      <p:sp>
        <p:nvSpPr>
          <p:cNvPr id="7" name="TextBox 6">
            <a:extLst>
              <a:ext uri="{FF2B5EF4-FFF2-40B4-BE49-F238E27FC236}">
                <a16:creationId xmlns:a16="http://schemas.microsoft.com/office/drawing/2014/main" id="{9F41CCD9-8FC7-ECE3-7CE4-F5EB057CF00E}"/>
              </a:ext>
            </a:extLst>
          </p:cNvPr>
          <p:cNvSpPr txBox="1"/>
          <p:nvPr/>
        </p:nvSpPr>
        <p:spPr>
          <a:xfrm>
            <a:off x="8446470" y="4139276"/>
            <a:ext cx="2588850" cy="369332"/>
          </a:xfrm>
          <a:prstGeom prst="rect">
            <a:avLst/>
          </a:prstGeom>
          <a:noFill/>
        </p:spPr>
        <p:txBody>
          <a:bodyPr wrap="none" lIns="0" rIns="0" rtlCol="0">
            <a:spAutoFit/>
          </a:bodyPr>
          <a:lstStyle/>
          <a:p>
            <a:pPr algn="l"/>
            <a:r>
              <a:rPr lang="en-US" dirty="0">
                <a:latin typeface="+mj-lt"/>
              </a:rPr>
              <a:t>Deploy on Amazon ECS</a:t>
            </a:r>
          </a:p>
        </p:txBody>
      </p:sp>
      <p:sp>
        <p:nvSpPr>
          <p:cNvPr id="8" name="Oval 7">
            <a:extLst>
              <a:ext uri="{FF2B5EF4-FFF2-40B4-BE49-F238E27FC236}">
                <a16:creationId xmlns:a16="http://schemas.microsoft.com/office/drawing/2014/main" id="{825E2856-0EE2-7D0D-7F7D-D9E65CEEF35A}"/>
              </a:ext>
            </a:extLst>
          </p:cNvPr>
          <p:cNvSpPr/>
          <p:nvPr/>
        </p:nvSpPr>
        <p:spPr>
          <a:xfrm>
            <a:off x="7195127" y="279399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9" name="Oval 8">
            <a:extLst>
              <a:ext uri="{FF2B5EF4-FFF2-40B4-BE49-F238E27FC236}">
                <a16:creationId xmlns:a16="http://schemas.microsoft.com/office/drawing/2014/main" id="{C7CF9111-C2BE-569F-6C9E-7B530DC2B682}"/>
              </a:ext>
            </a:extLst>
          </p:cNvPr>
          <p:cNvSpPr/>
          <p:nvPr/>
        </p:nvSpPr>
        <p:spPr>
          <a:xfrm>
            <a:off x="7195127" y="400165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pic>
        <p:nvPicPr>
          <p:cNvPr id="11" name="Picture 10">
            <a:extLst>
              <a:ext uri="{FF2B5EF4-FFF2-40B4-BE49-F238E27FC236}">
                <a16:creationId xmlns:a16="http://schemas.microsoft.com/office/drawing/2014/main" id="{B2BCE4B7-B8E0-B246-74A7-9B87EB6D2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958" y="1389486"/>
            <a:ext cx="4201403" cy="4817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Rounded Rectangular Callout 1">
            <a:extLst>
              <a:ext uri="{FF2B5EF4-FFF2-40B4-BE49-F238E27FC236}">
                <a16:creationId xmlns:a16="http://schemas.microsoft.com/office/drawing/2014/main" id="{4A6425D8-CA35-6CB5-A56A-B97393A5969A}"/>
              </a:ext>
            </a:extLst>
          </p:cNvPr>
          <p:cNvSpPr/>
          <p:nvPr/>
        </p:nvSpPr>
        <p:spPr>
          <a:xfrm>
            <a:off x="4067750" y="1371253"/>
            <a:ext cx="5806818" cy="1525733"/>
          </a:xfrm>
          <a:prstGeom prst="wedgeRoundRectCallout">
            <a:avLst>
              <a:gd name="adj1" fmla="val -46346"/>
              <a:gd name="adj2" fmla="val -6750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tell me what the high level steps I need to do in order to deploy this spring boot application to </a:t>
            </a:r>
            <a:r>
              <a:rPr lang="en-GB" sz="2000" dirty="0" err="1">
                <a:solidFill>
                  <a:schemeClr val="accent4"/>
                </a:solidFill>
                <a:latin typeface="+mj-lt"/>
              </a:rPr>
              <a:t>Amazoin</a:t>
            </a:r>
            <a:r>
              <a:rPr lang="en-GB" sz="2000" dirty="0">
                <a:solidFill>
                  <a:schemeClr val="accent4"/>
                </a:solidFill>
                <a:latin typeface="+mj-lt"/>
              </a:rPr>
              <a:t> ECS</a:t>
            </a:r>
            <a:endParaRPr lang="en-US" sz="2000" dirty="0">
              <a:solidFill>
                <a:schemeClr val="accent4"/>
              </a:solidFill>
              <a:latin typeface="+mj-lt"/>
            </a:endParaRPr>
          </a:p>
        </p:txBody>
      </p:sp>
      <p:sp>
        <p:nvSpPr>
          <p:cNvPr id="10" name="Rounded Rectangular Callout 9">
            <a:extLst>
              <a:ext uri="{FF2B5EF4-FFF2-40B4-BE49-F238E27FC236}">
                <a16:creationId xmlns:a16="http://schemas.microsoft.com/office/drawing/2014/main" id="{E569E645-199E-26FB-AC52-BC227AED23D0}"/>
              </a:ext>
            </a:extLst>
          </p:cNvPr>
          <p:cNvSpPr/>
          <p:nvPr/>
        </p:nvSpPr>
        <p:spPr>
          <a:xfrm>
            <a:off x="6127786" y="2533413"/>
            <a:ext cx="5806818" cy="1525733"/>
          </a:xfrm>
          <a:prstGeom prst="wedgeRoundRectCallout">
            <a:avLst>
              <a:gd name="adj1" fmla="val -46346"/>
              <a:gd name="adj2" fmla="val -6750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tell me what the high level steps I need to do to deploy this project to Amazon ECS. Simplify to just three steps in the correct order.</a:t>
            </a:r>
            <a:endParaRPr lang="en-US" sz="2000" dirty="0">
              <a:solidFill>
                <a:schemeClr val="accent4"/>
              </a:solidFill>
              <a:latin typeface="+mj-lt"/>
            </a:endParaRPr>
          </a:p>
        </p:txBody>
      </p:sp>
    </p:spTree>
    <p:extLst>
      <p:ext uri="{BB962C8B-B14F-4D97-AF65-F5344CB8AC3E}">
        <p14:creationId xmlns:p14="http://schemas.microsoft.com/office/powerpoint/2010/main" val="287429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32F360-6509-6B38-068D-1C74DDEB8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3" y="222602"/>
            <a:ext cx="4008531" cy="55995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F5983C62-9A59-43BD-E67D-A9D223D1D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9200" y="222601"/>
            <a:ext cx="3926428" cy="55995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1BC28E74-9B7D-F959-2952-44CC64771919}"/>
              </a:ext>
            </a:extLst>
          </p:cNvPr>
          <p:cNvSpPr/>
          <p:nvPr/>
        </p:nvSpPr>
        <p:spPr>
          <a:xfrm>
            <a:off x="-44983" y="22260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0" name="Oval 9">
            <a:extLst>
              <a:ext uri="{FF2B5EF4-FFF2-40B4-BE49-F238E27FC236}">
                <a16:creationId xmlns:a16="http://schemas.microsoft.com/office/drawing/2014/main" id="{C0BA1F36-711B-5D36-0555-6F2D9EBAE47D}"/>
              </a:ext>
            </a:extLst>
          </p:cNvPr>
          <p:cNvSpPr/>
          <p:nvPr/>
        </p:nvSpPr>
        <p:spPr>
          <a:xfrm>
            <a:off x="4189200" y="22260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pic>
        <p:nvPicPr>
          <p:cNvPr id="13" name="Picture 12">
            <a:extLst>
              <a:ext uri="{FF2B5EF4-FFF2-40B4-BE49-F238E27FC236}">
                <a16:creationId xmlns:a16="http://schemas.microsoft.com/office/drawing/2014/main" id="{3D947385-191A-F36C-9627-6F971FA2FE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8454" y="222600"/>
            <a:ext cx="3926429" cy="55995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Oval 10">
            <a:extLst>
              <a:ext uri="{FF2B5EF4-FFF2-40B4-BE49-F238E27FC236}">
                <a16:creationId xmlns:a16="http://schemas.microsoft.com/office/drawing/2014/main" id="{9236CA3E-1917-2A5E-B1CD-500B096C251F}"/>
              </a:ext>
            </a:extLst>
          </p:cNvPr>
          <p:cNvSpPr/>
          <p:nvPr/>
        </p:nvSpPr>
        <p:spPr>
          <a:xfrm>
            <a:off x="8197728" y="22260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5" name="Rounded Rectangular Callout 4">
            <a:extLst>
              <a:ext uri="{FF2B5EF4-FFF2-40B4-BE49-F238E27FC236}">
                <a16:creationId xmlns:a16="http://schemas.microsoft.com/office/drawing/2014/main" id="{DE559CD2-27D1-6932-EB28-E3CE40ED0BCB}"/>
              </a:ext>
            </a:extLst>
          </p:cNvPr>
          <p:cNvSpPr/>
          <p:nvPr/>
        </p:nvSpPr>
        <p:spPr>
          <a:xfrm>
            <a:off x="3627484" y="867177"/>
            <a:ext cx="5806818" cy="1525733"/>
          </a:xfrm>
          <a:prstGeom prst="wedgeRoundRectCallout">
            <a:avLst>
              <a:gd name="adj1" fmla="val -46346"/>
              <a:gd name="adj2" fmla="val -6750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Does AWS have an OpenJDK distribution</a:t>
            </a:r>
            <a:endParaRPr lang="en-US" sz="2000" dirty="0">
              <a:solidFill>
                <a:schemeClr val="accent4"/>
              </a:solidFill>
              <a:latin typeface="+mj-lt"/>
            </a:endParaRPr>
          </a:p>
        </p:txBody>
      </p:sp>
      <p:sp>
        <p:nvSpPr>
          <p:cNvPr id="7" name="Rounded Rectangular Callout 6">
            <a:extLst>
              <a:ext uri="{FF2B5EF4-FFF2-40B4-BE49-F238E27FC236}">
                <a16:creationId xmlns:a16="http://schemas.microsoft.com/office/drawing/2014/main" id="{3825D4A9-0C91-CB77-CC8D-EAD53C1AAE4D}"/>
              </a:ext>
            </a:extLst>
          </p:cNvPr>
          <p:cNvSpPr/>
          <p:nvPr/>
        </p:nvSpPr>
        <p:spPr>
          <a:xfrm>
            <a:off x="446166" y="1511752"/>
            <a:ext cx="3926428" cy="2898825"/>
          </a:xfrm>
          <a:prstGeom prst="wedgeRoundRectCallout">
            <a:avLst>
              <a:gd name="adj1" fmla="val 59770"/>
              <a:gd name="adj2" fmla="val -75982"/>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How can I use Amazon </a:t>
            </a:r>
            <a:r>
              <a:rPr lang="en-GB" sz="2000" dirty="0" err="1">
                <a:solidFill>
                  <a:schemeClr val="accent4"/>
                </a:solidFill>
                <a:latin typeface="+mj-lt"/>
              </a:rPr>
              <a:t>Corretto</a:t>
            </a:r>
            <a:r>
              <a:rPr lang="en-GB" sz="2000" dirty="0">
                <a:solidFill>
                  <a:schemeClr val="accent4"/>
                </a:solidFill>
                <a:latin typeface="+mj-lt"/>
              </a:rPr>
              <a:t> to build a Docker file for my </a:t>
            </a:r>
            <a:r>
              <a:rPr lang="en-GB" sz="2000" dirty="0" err="1">
                <a:solidFill>
                  <a:schemeClr val="accent4"/>
                </a:solidFill>
                <a:latin typeface="+mj-lt"/>
              </a:rPr>
              <a:t>applicaiton</a:t>
            </a:r>
            <a:endParaRPr lang="en-US" sz="2000" dirty="0">
              <a:solidFill>
                <a:schemeClr val="accent4"/>
              </a:solidFill>
              <a:latin typeface="+mj-lt"/>
            </a:endParaRPr>
          </a:p>
        </p:txBody>
      </p:sp>
      <p:sp>
        <p:nvSpPr>
          <p:cNvPr id="8" name="Rounded Rectangular Callout 7">
            <a:extLst>
              <a:ext uri="{FF2B5EF4-FFF2-40B4-BE49-F238E27FC236}">
                <a16:creationId xmlns:a16="http://schemas.microsoft.com/office/drawing/2014/main" id="{270A2C34-965E-90F0-AB9D-41B2F120A149}"/>
              </a:ext>
            </a:extLst>
          </p:cNvPr>
          <p:cNvSpPr/>
          <p:nvPr/>
        </p:nvSpPr>
        <p:spPr>
          <a:xfrm>
            <a:off x="4454697" y="1566266"/>
            <a:ext cx="3926428" cy="2898825"/>
          </a:xfrm>
          <a:prstGeom prst="wedgeRoundRectCallout">
            <a:avLst>
              <a:gd name="adj1" fmla="val 59770"/>
              <a:gd name="adj2" fmla="val -75982"/>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create a </a:t>
            </a:r>
            <a:r>
              <a:rPr lang="en-GB" sz="2000" dirty="0" err="1">
                <a:solidFill>
                  <a:schemeClr val="accent4"/>
                </a:solidFill>
                <a:latin typeface="+mj-lt"/>
              </a:rPr>
              <a:t>Dockerfile</a:t>
            </a:r>
            <a:r>
              <a:rPr lang="en-GB" sz="2000" dirty="0">
                <a:solidFill>
                  <a:schemeClr val="accent4"/>
                </a:solidFill>
                <a:latin typeface="+mj-lt"/>
              </a:rPr>
              <a:t> for me that uses Amazon </a:t>
            </a:r>
            <a:r>
              <a:rPr lang="en-GB" sz="2000" dirty="0" err="1">
                <a:solidFill>
                  <a:schemeClr val="accent4"/>
                </a:solidFill>
                <a:latin typeface="+mj-lt"/>
              </a:rPr>
              <a:t>Corretto</a:t>
            </a:r>
            <a:r>
              <a:rPr lang="en-GB" sz="2000" dirty="0">
                <a:solidFill>
                  <a:schemeClr val="accent4"/>
                </a:solidFill>
                <a:latin typeface="+mj-lt"/>
              </a:rPr>
              <a:t> as the OpenJDK base image</a:t>
            </a:r>
            <a:endParaRPr lang="en-US" sz="2000" dirty="0">
              <a:solidFill>
                <a:schemeClr val="accent4"/>
              </a:solidFill>
              <a:latin typeface="+mj-lt"/>
            </a:endParaRPr>
          </a:p>
        </p:txBody>
      </p:sp>
    </p:spTree>
    <p:extLst>
      <p:ext uri="{BB962C8B-B14F-4D97-AF65-F5344CB8AC3E}">
        <p14:creationId xmlns:p14="http://schemas.microsoft.com/office/powerpoint/2010/main" val="294603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3F1A83-0594-BCE3-5D0B-9A5C146B1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636" y="240147"/>
            <a:ext cx="3986337" cy="568498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a:extLst>
              <a:ext uri="{FF2B5EF4-FFF2-40B4-BE49-F238E27FC236}">
                <a16:creationId xmlns:a16="http://schemas.microsoft.com/office/drawing/2014/main" id="{4CD06406-480A-C4DA-D2E5-68FCCC0EE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015" y="240146"/>
            <a:ext cx="3986338" cy="56849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Oval 7">
            <a:extLst>
              <a:ext uri="{FF2B5EF4-FFF2-40B4-BE49-F238E27FC236}">
                <a16:creationId xmlns:a16="http://schemas.microsoft.com/office/drawing/2014/main" id="{27C6D93A-D348-A5E2-EBE0-2AC91D9FF4AC}"/>
              </a:ext>
            </a:extLst>
          </p:cNvPr>
          <p:cNvSpPr/>
          <p:nvPr/>
        </p:nvSpPr>
        <p:spPr>
          <a:xfrm>
            <a:off x="1208347" y="240145"/>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9" name="Oval 8">
            <a:extLst>
              <a:ext uri="{FF2B5EF4-FFF2-40B4-BE49-F238E27FC236}">
                <a16:creationId xmlns:a16="http://schemas.microsoft.com/office/drawing/2014/main" id="{F69DFBB9-DC69-E015-9952-DB4B482DB15F}"/>
              </a:ext>
            </a:extLst>
          </p:cNvPr>
          <p:cNvSpPr/>
          <p:nvPr/>
        </p:nvSpPr>
        <p:spPr>
          <a:xfrm>
            <a:off x="6096000" y="24014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E22E7A98-AC68-C12D-1B08-317D25B99134}"/>
              </a:ext>
            </a:extLst>
          </p:cNvPr>
          <p:cNvSpPr/>
          <p:nvPr/>
        </p:nvSpPr>
        <p:spPr>
          <a:xfrm>
            <a:off x="6859940" y="1537631"/>
            <a:ext cx="3926428" cy="2898825"/>
          </a:xfrm>
          <a:prstGeom prst="wedgeRoundRectCallout">
            <a:avLst>
              <a:gd name="adj1" fmla="val -88089"/>
              <a:gd name="adj2" fmla="val -77470"/>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In the previous example I do not have a build/libs/* directory. What is the correct command for my project</a:t>
            </a:r>
            <a:endParaRPr lang="en-US" sz="2000" dirty="0">
              <a:solidFill>
                <a:schemeClr val="accent4"/>
              </a:solidFill>
              <a:latin typeface="+mj-lt"/>
            </a:endParaRPr>
          </a:p>
        </p:txBody>
      </p:sp>
      <p:sp>
        <p:nvSpPr>
          <p:cNvPr id="4" name="Rounded Rectangular Callout 3">
            <a:extLst>
              <a:ext uri="{FF2B5EF4-FFF2-40B4-BE49-F238E27FC236}">
                <a16:creationId xmlns:a16="http://schemas.microsoft.com/office/drawing/2014/main" id="{B6A68B61-FE0A-52E8-45CF-BA0C2045CF9F}"/>
              </a:ext>
            </a:extLst>
          </p:cNvPr>
          <p:cNvSpPr/>
          <p:nvPr/>
        </p:nvSpPr>
        <p:spPr>
          <a:xfrm>
            <a:off x="1757647" y="1457118"/>
            <a:ext cx="3926428" cy="2898825"/>
          </a:xfrm>
          <a:prstGeom prst="wedgeRoundRectCallout">
            <a:avLst>
              <a:gd name="adj1" fmla="val 83717"/>
              <a:gd name="adj2" fmla="val -70626"/>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 want to use Finch to build my container image. Can you provide details of how I can do that with this project</a:t>
            </a:r>
            <a:endParaRPr lang="en-US" sz="2000" dirty="0">
              <a:solidFill>
                <a:schemeClr val="accent4"/>
              </a:solidFill>
              <a:latin typeface="+mj-lt"/>
            </a:endParaRPr>
          </a:p>
        </p:txBody>
      </p:sp>
    </p:spTree>
    <p:extLst>
      <p:ext uri="{BB962C8B-B14F-4D97-AF65-F5344CB8AC3E}">
        <p14:creationId xmlns:p14="http://schemas.microsoft.com/office/powerpoint/2010/main" val="15672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683E56-FB2E-3095-2135-0F7C70F9BAFA}"/>
              </a:ext>
            </a:extLst>
          </p:cNvPr>
          <p:cNvSpPr txBox="1"/>
          <p:nvPr/>
        </p:nvSpPr>
        <p:spPr>
          <a:xfrm>
            <a:off x="1338942" y="3037582"/>
            <a:ext cx="9848850" cy="2062103"/>
          </a:xfrm>
          <a:prstGeom prst="rect">
            <a:avLst/>
          </a:prstGeom>
          <a:noFill/>
        </p:spPr>
        <p:txBody>
          <a:bodyPr wrap="none" lIns="0" rIns="0" rtlCol="0">
            <a:spAutoFit/>
          </a:bodyPr>
          <a:lstStyle/>
          <a:p>
            <a:r>
              <a:rPr lang="en-GB" sz="3200" b="0" i="0" dirty="0">
                <a:effectLst/>
                <a:latin typeface="+mj-lt"/>
              </a:rPr>
              <a:t>“Difficult to see. Always in motion is the future.” </a:t>
            </a:r>
          </a:p>
          <a:p>
            <a:endParaRPr lang="en-GB" sz="3200" dirty="0">
              <a:latin typeface="+mj-lt"/>
            </a:endParaRPr>
          </a:p>
          <a:p>
            <a:pPr algn="r"/>
            <a:r>
              <a:rPr lang="en-GB" sz="3200" b="0" i="0" dirty="0">
                <a:effectLst/>
                <a:latin typeface="+mj-lt"/>
              </a:rPr>
              <a:t>— Yoda</a:t>
            </a:r>
          </a:p>
          <a:p>
            <a:pPr algn="l"/>
            <a:endParaRPr lang="en-US" sz="3200" dirty="0" err="1">
              <a:latin typeface="+mj-lt"/>
            </a:endParaRPr>
          </a:p>
        </p:txBody>
      </p:sp>
    </p:spTree>
    <p:extLst>
      <p:ext uri="{BB962C8B-B14F-4D97-AF65-F5344CB8AC3E}">
        <p14:creationId xmlns:p14="http://schemas.microsoft.com/office/powerpoint/2010/main" val="38807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9C74A-7BCD-2633-49BE-201ECC761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72" y="142746"/>
            <a:ext cx="9178313" cy="3286254"/>
          </a:xfrm>
          <a:prstGeom prst="rect">
            <a:avLst/>
          </a:prstGeom>
        </p:spPr>
      </p:pic>
      <p:pic>
        <p:nvPicPr>
          <p:cNvPr id="4" name="Picture 3">
            <a:extLst>
              <a:ext uri="{FF2B5EF4-FFF2-40B4-BE49-F238E27FC236}">
                <a16:creationId xmlns:a16="http://schemas.microsoft.com/office/drawing/2014/main" id="{0962DC61-9916-D044-AB16-8A0607121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399" y="2293659"/>
            <a:ext cx="6397303" cy="4182230"/>
          </a:xfrm>
          <a:prstGeom prst="rect">
            <a:avLst/>
          </a:prstGeom>
        </p:spPr>
      </p:pic>
      <p:sp>
        <p:nvSpPr>
          <p:cNvPr id="5" name="Oval 4">
            <a:extLst>
              <a:ext uri="{FF2B5EF4-FFF2-40B4-BE49-F238E27FC236}">
                <a16:creationId xmlns:a16="http://schemas.microsoft.com/office/drawing/2014/main" id="{0B527648-3959-313A-875B-EBE925FC5891}"/>
              </a:ext>
            </a:extLst>
          </p:cNvPr>
          <p:cNvSpPr/>
          <p:nvPr/>
        </p:nvSpPr>
        <p:spPr>
          <a:xfrm>
            <a:off x="221672" y="14274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6" name="Oval 5">
            <a:extLst>
              <a:ext uri="{FF2B5EF4-FFF2-40B4-BE49-F238E27FC236}">
                <a16:creationId xmlns:a16="http://schemas.microsoft.com/office/drawing/2014/main" id="{C2A58DF9-1C79-01B9-D080-20594175AD57}"/>
              </a:ext>
            </a:extLst>
          </p:cNvPr>
          <p:cNvSpPr/>
          <p:nvPr/>
        </p:nvSpPr>
        <p:spPr>
          <a:xfrm>
            <a:off x="5486399" y="229365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pic>
        <p:nvPicPr>
          <p:cNvPr id="8" name="Picture 7">
            <a:extLst>
              <a:ext uri="{FF2B5EF4-FFF2-40B4-BE49-F238E27FC236}">
                <a16:creationId xmlns:a16="http://schemas.microsoft.com/office/drawing/2014/main" id="{E2EC0F7D-7F66-F0AC-6964-D6F40252A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72" y="3948709"/>
            <a:ext cx="4984735" cy="20074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567F6132-8694-68D2-A679-F0C7A1D51B8B}"/>
              </a:ext>
            </a:extLst>
          </p:cNvPr>
          <p:cNvSpPr/>
          <p:nvPr/>
        </p:nvSpPr>
        <p:spPr>
          <a:xfrm>
            <a:off x="4701826" y="549405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3" name="Rounded Rectangular Callout 2">
            <a:extLst>
              <a:ext uri="{FF2B5EF4-FFF2-40B4-BE49-F238E27FC236}">
                <a16:creationId xmlns:a16="http://schemas.microsoft.com/office/drawing/2014/main" id="{890C9D03-1BF3-8AF8-D360-009BFBD0F9B0}"/>
              </a:ext>
            </a:extLst>
          </p:cNvPr>
          <p:cNvSpPr/>
          <p:nvPr/>
        </p:nvSpPr>
        <p:spPr>
          <a:xfrm>
            <a:off x="7770012" y="1166534"/>
            <a:ext cx="3926428" cy="2898825"/>
          </a:xfrm>
          <a:prstGeom prst="wedgeRoundRectCallout">
            <a:avLst>
              <a:gd name="adj1" fmla="val -43270"/>
              <a:gd name="adj2" fmla="val -72708"/>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 finch build –t </a:t>
            </a:r>
            <a:r>
              <a:rPr lang="en-GB" sz="2000" dirty="0" err="1">
                <a:solidFill>
                  <a:schemeClr val="accent4"/>
                </a:solidFill>
                <a:latin typeface="+mj-lt"/>
              </a:rPr>
              <a:t>myapp</a:t>
            </a:r>
            <a:r>
              <a:rPr lang="en-GB" sz="2000" dirty="0">
                <a:solidFill>
                  <a:schemeClr val="accent4"/>
                </a:solidFill>
                <a:latin typeface="+mj-lt"/>
              </a:rPr>
              <a:t> .</a:t>
            </a:r>
            <a:endParaRPr lang="en-US" sz="2000" dirty="0">
              <a:solidFill>
                <a:schemeClr val="accent4"/>
              </a:solidFill>
              <a:latin typeface="+mj-lt"/>
            </a:endParaRPr>
          </a:p>
        </p:txBody>
      </p:sp>
      <p:sp>
        <p:nvSpPr>
          <p:cNvPr id="7" name="Rounded Rectangular Callout 6">
            <a:extLst>
              <a:ext uri="{FF2B5EF4-FFF2-40B4-BE49-F238E27FC236}">
                <a16:creationId xmlns:a16="http://schemas.microsoft.com/office/drawing/2014/main" id="{AFA647F5-BD47-71C8-221C-C0B6E5FBA968}"/>
              </a:ext>
            </a:extLst>
          </p:cNvPr>
          <p:cNvSpPr/>
          <p:nvPr/>
        </p:nvSpPr>
        <p:spPr>
          <a:xfrm>
            <a:off x="1489973" y="2702211"/>
            <a:ext cx="3926428" cy="2898825"/>
          </a:xfrm>
          <a:prstGeom prst="wedgeRoundRectCallout">
            <a:avLst>
              <a:gd name="adj1" fmla="val 56255"/>
              <a:gd name="adj2" fmla="val -38785"/>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 finch run –p 8080:8080 </a:t>
            </a:r>
            <a:r>
              <a:rPr lang="en-GB" sz="2000" dirty="0" err="1">
                <a:solidFill>
                  <a:schemeClr val="accent4"/>
                </a:solidFill>
                <a:latin typeface="+mj-lt"/>
              </a:rPr>
              <a:t>myapp</a:t>
            </a:r>
            <a:endParaRPr lang="en-US" sz="2000" dirty="0">
              <a:solidFill>
                <a:schemeClr val="accent4"/>
              </a:solidFill>
              <a:latin typeface="+mj-lt"/>
            </a:endParaRPr>
          </a:p>
        </p:txBody>
      </p:sp>
      <p:sp>
        <p:nvSpPr>
          <p:cNvPr id="10" name="Rounded Rectangular Callout 9">
            <a:extLst>
              <a:ext uri="{FF2B5EF4-FFF2-40B4-BE49-F238E27FC236}">
                <a16:creationId xmlns:a16="http://schemas.microsoft.com/office/drawing/2014/main" id="{E1E252B5-F80F-3A2A-0081-0A434DC4E62B}"/>
              </a:ext>
            </a:extLst>
          </p:cNvPr>
          <p:cNvSpPr/>
          <p:nvPr/>
        </p:nvSpPr>
        <p:spPr>
          <a:xfrm>
            <a:off x="308298" y="2474008"/>
            <a:ext cx="7104812" cy="983937"/>
          </a:xfrm>
          <a:prstGeom prst="wedgeRoundRectCallout">
            <a:avLst>
              <a:gd name="adj1" fmla="val 8902"/>
              <a:gd name="adj2" fmla="val 10938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http://localhost:8080/</a:t>
            </a:r>
            <a:r>
              <a:rPr lang="en-GB" sz="2000" dirty="0" err="1">
                <a:solidFill>
                  <a:schemeClr val="accent4"/>
                </a:solidFill>
                <a:latin typeface="+mj-lt"/>
              </a:rPr>
              <a:t>lastUpdatedRepos</a:t>
            </a:r>
            <a:endParaRPr lang="en-US" sz="2000" dirty="0">
              <a:solidFill>
                <a:schemeClr val="accent4"/>
              </a:solidFill>
              <a:latin typeface="+mj-lt"/>
            </a:endParaRPr>
          </a:p>
        </p:txBody>
      </p:sp>
    </p:spTree>
    <p:extLst>
      <p:ext uri="{BB962C8B-B14F-4D97-AF65-F5344CB8AC3E}">
        <p14:creationId xmlns:p14="http://schemas.microsoft.com/office/powerpoint/2010/main" val="227487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54484AB-0194-9D06-169F-817B29AC2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509" y="439946"/>
            <a:ext cx="7772400" cy="58022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12654658-39A4-0DF7-F003-2FE001F04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91" y="1182254"/>
            <a:ext cx="3682560" cy="43364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Oval 13">
            <a:extLst>
              <a:ext uri="{FF2B5EF4-FFF2-40B4-BE49-F238E27FC236}">
                <a16:creationId xmlns:a16="http://schemas.microsoft.com/office/drawing/2014/main" id="{C2377951-9FF6-7E2E-48B2-070F8D34E44B}"/>
              </a:ext>
            </a:extLst>
          </p:cNvPr>
          <p:cNvSpPr/>
          <p:nvPr/>
        </p:nvSpPr>
        <p:spPr>
          <a:xfrm>
            <a:off x="146165" y="1016985"/>
            <a:ext cx="644577" cy="644577"/>
          </a:xfrm>
          <a:prstGeom prst="ellipse">
            <a:avLst/>
          </a:prstGeom>
          <a:solidFill>
            <a:schemeClr val="accent4"/>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15" name="Oval 14">
            <a:extLst>
              <a:ext uri="{FF2B5EF4-FFF2-40B4-BE49-F238E27FC236}">
                <a16:creationId xmlns:a16="http://schemas.microsoft.com/office/drawing/2014/main" id="{34F54617-7BEC-B77A-C07C-AAAC88FD4284}"/>
              </a:ext>
            </a:extLst>
          </p:cNvPr>
          <p:cNvSpPr/>
          <p:nvPr/>
        </p:nvSpPr>
        <p:spPr>
          <a:xfrm>
            <a:off x="3975651" y="208732"/>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6" name="Oval 15">
            <a:extLst>
              <a:ext uri="{FF2B5EF4-FFF2-40B4-BE49-F238E27FC236}">
                <a16:creationId xmlns:a16="http://schemas.microsoft.com/office/drawing/2014/main" id="{BF1FD7F1-0F9D-6A67-EB1F-8D654F461279}"/>
              </a:ext>
            </a:extLst>
          </p:cNvPr>
          <p:cNvSpPr/>
          <p:nvPr/>
        </p:nvSpPr>
        <p:spPr>
          <a:xfrm>
            <a:off x="10606347" y="69469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2" name="Rounded Rectangular Callout 1">
            <a:extLst>
              <a:ext uri="{FF2B5EF4-FFF2-40B4-BE49-F238E27FC236}">
                <a16:creationId xmlns:a16="http://schemas.microsoft.com/office/drawing/2014/main" id="{332C5B12-48AA-5A86-9289-002661F8DC41}"/>
              </a:ext>
            </a:extLst>
          </p:cNvPr>
          <p:cNvSpPr/>
          <p:nvPr/>
        </p:nvSpPr>
        <p:spPr>
          <a:xfrm>
            <a:off x="4132786" y="2067052"/>
            <a:ext cx="3926428" cy="2370121"/>
          </a:xfrm>
          <a:prstGeom prst="wedgeRoundRectCallout">
            <a:avLst>
              <a:gd name="adj1" fmla="val -57550"/>
              <a:gd name="adj2" fmla="val -70880"/>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Tell me more about how to upload the container image to Amazon ECR?</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2C48307F-5C28-CC2E-CB0C-A860597AF736}"/>
              </a:ext>
            </a:extLst>
          </p:cNvPr>
          <p:cNvSpPr/>
          <p:nvPr/>
        </p:nvSpPr>
        <p:spPr>
          <a:xfrm>
            <a:off x="77638" y="995560"/>
            <a:ext cx="4048871" cy="5422494"/>
          </a:xfrm>
          <a:prstGeom prst="wedgeRoundRectCallout">
            <a:avLst>
              <a:gd name="adj1" fmla="val 42828"/>
              <a:gd name="adj2" fmla="val -54136"/>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lang="en-GB" dirty="0">
                <a:solidFill>
                  <a:schemeClr val="accent4"/>
                </a:solidFill>
                <a:latin typeface="+mj-lt"/>
              </a:rPr>
              <a:t>Amazon Bedrock using Claude v3 </a:t>
            </a:r>
          </a:p>
          <a:p>
            <a:endParaRPr lang="en-GB" dirty="0">
              <a:solidFill>
                <a:schemeClr val="accent4"/>
              </a:solidFill>
              <a:latin typeface="+mj-lt"/>
            </a:endParaRPr>
          </a:p>
          <a:p>
            <a:r>
              <a:rPr lang="en-GB" dirty="0">
                <a:solidFill>
                  <a:schemeClr val="accent4"/>
                </a:solidFill>
                <a:latin typeface="+mj-lt"/>
              </a:rPr>
              <a:t>“Can you guide me on how to upload the container image to amazon </a:t>
            </a:r>
            <a:r>
              <a:rPr lang="en-GB" dirty="0" err="1">
                <a:solidFill>
                  <a:schemeClr val="accent4"/>
                </a:solidFill>
                <a:latin typeface="+mj-lt"/>
              </a:rPr>
              <a:t>ecr</a:t>
            </a:r>
            <a:r>
              <a:rPr lang="en-GB" dirty="0">
                <a:solidFill>
                  <a:schemeClr val="accent4"/>
                </a:solidFill>
                <a:latin typeface="+mj-lt"/>
              </a:rPr>
              <a:t>. I am using Finch instead of Docker. I am in the UK, can you use an AWS region that is closest to me. My project is called spring-</a:t>
            </a:r>
            <a:r>
              <a:rPr lang="en-GB" dirty="0" err="1">
                <a:solidFill>
                  <a:schemeClr val="accent4"/>
                </a:solidFill>
                <a:latin typeface="+mj-lt"/>
              </a:rPr>
              <a:t>github</a:t>
            </a:r>
            <a:r>
              <a:rPr lang="en-GB" dirty="0">
                <a:solidFill>
                  <a:schemeClr val="accent4"/>
                </a:solidFill>
                <a:latin typeface="+mj-lt"/>
              </a:rPr>
              <a:t>-</a:t>
            </a:r>
            <a:r>
              <a:rPr lang="en-GB" dirty="0" err="1">
                <a:solidFill>
                  <a:schemeClr val="accent4"/>
                </a:solidFill>
                <a:latin typeface="+mj-lt"/>
              </a:rPr>
              <a:t>api</a:t>
            </a:r>
            <a:r>
              <a:rPr lang="en-GB" dirty="0">
                <a:solidFill>
                  <a:schemeClr val="accent4"/>
                </a:solidFill>
                <a:latin typeface="+mj-lt"/>
              </a:rPr>
              <a:t>, and I want you to use this for the container image and repository. Please provide all instructions that work on the command line”</a:t>
            </a:r>
          </a:p>
        </p:txBody>
      </p:sp>
    </p:spTree>
    <p:extLst>
      <p:ext uri="{BB962C8B-B14F-4D97-AF65-F5344CB8AC3E}">
        <p14:creationId xmlns:p14="http://schemas.microsoft.com/office/powerpoint/2010/main" val="76667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CCED10-79C6-8CB5-0B09-9DF8F8835308}"/>
              </a:ext>
            </a:extLst>
          </p:cNvPr>
          <p:cNvPicPr>
            <a:picLocks noChangeAspect="1"/>
          </p:cNvPicPr>
          <p:nvPr/>
        </p:nvPicPr>
        <p:blipFill rotWithShape="1">
          <a:blip r:embed="rId3">
            <a:extLst>
              <a:ext uri="{28A0092B-C50C-407E-A947-70E740481C1C}">
                <a14:useLocalDpi xmlns:a14="http://schemas.microsoft.com/office/drawing/2010/main" val="0"/>
              </a:ext>
            </a:extLst>
          </a:blip>
          <a:srcRect b="50043"/>
          <a:stretch/>
        </p:blipFill>
        <p:spPr>
          <a:xfrm>
            <a:off x="325582" y="170981"/>
            <a:ext cx="4985327" cy="15284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a:extLst>
              <a:ext uri="{FF2B5EF4-FFF2-40B4-BE49-F238E27FC236}">
                <a16:creationId xmlns:a16="http://schemas.microsoft.com/office/drawing/2014/main" id="{F6162AE0-4DC6-E665-A7DE-CB97FF4CA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653" y="170981"/>
            <a:ext cx="6673273" cy="20459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E599DB40-307A-D409-8CC4-67ABC55A0EAC}"/>
              </a:ext>
            </a:extLst>
          </p:cNvPr>
          <p:cNvSpPr/>
          <p:nvPr/>
        </p:nvSpPr>
        <p:spPr>
          <a:xfrm>
            <a:off x="72274" y="7277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7" name="Oval 6">
            <a:extLst>
              <a:ext uri="{FF2B5EF4-FFF2-40B4-BE49-F238E27FC236}">
                <a16:creationId xmlns:a16="http://schemas.microsoft.com/office/drawing/2014/main" id="{BE330021-A8D9-B072-2809-80632781BF6C}"/>
              </a:ext>
            </a:extLst>
          </p:cNvPr>
          <p:cNvSpPr/>
          <p:nvPr/>
        </p:nvSpPr>
        <p:spPr>
          <a:xfrm>
            <a:off x="5651330" y="1572325"/>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pic>
        <p:nvPicPr>
          <p:cNvPr id="8" name="Picture 7">
            <a:extLst>
              <a:ext uri="{FF2B5EF4-FFF2-40B4-BE49-F238E27FC236}">
                <a16:creationId xmlns:a16="http://schemas.microsoft.com/office/drawing/2014/main" id="{1D485D2C-7D33-12E4-4767-3C0D7C2E3B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43" y="2428936"/>
            <a:ext cx="7772400" cy="3912493"/>
          </a:xfrm>
          <a:prstGeom prst="rect">
            <a:avLst/>
          </a:prstGeom>
        </p:spPr>
      </p:pic>
      <p:sp>
        <p:nvSpPr>
          <p:cNvPr id="9" name="Oval 8">
            <a:extLst>
              <a:ext uri="{FF2B5EF4-FFF2-40B4-BE49-F238E27FC236}">
                <a16:creationId xmlns:a16="http://schemas.microsoft.com/office/drawing/2014/main" id="{A0EF659C-307B-5661-3E2E-57E6E9E82330}"/>
              </a:ext>
            </a:extLst>
          </p:cNvPr>
          <p:cNvSpPr/>
          <p:nvPr/>
        </p:nvSpPr>
        <p:spPr>
          <a:xfrm>
            <a:off x="111992" y="210664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pic>
        <p:nvPicPr>
          <p:cNvPr id="11" name="Picture 10">
            <a:extLst>
              <a:ext uri="{FF2B5EF4-FFF2-40B4-BE49-F238E27FC236}">
                <a16:creationId xmlns:a16="http://schemas.microsoft.com/office/drawing/2014/main" id="{12037F84-04D9-60F8-9764-B6809A90C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3199" y="3429000"/>
            <a:ext cx="4248727" cy="23126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Oval 11">
            <a:extLst>
              <a:ext uri="{FF2B5EF4-FFF2-40B4-BE49-F238E27FC236}">
                <a16:creationId xmlns:a16="http://schemas.microsoft.com/office/drawing/2014/main" id="{2948C72C-07A4-7F0E-8771-DDB2D9E0EBB2}"/>
              </a:ext>
            </a:extLst>
          </p:cNvPr>
          <p:cNvSpPr/>
          <p:nvPr/>
        </p:nvSpPr>
        <p:spPr>
          <a:xfrm>
            <a:off x="11445009" y="321696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4</a:t>
            </a:r>
          </a:p>
        </p:txBody>
      </p:sp>
    </p:spTree>
    <p:extLst>
      <p:ext uri="{BB962C8B-B14F-4D97-AF65-F5344CB8AC3E}">
        <p14:creationId xmlns:p14="http://schemas.microsoft.com/office/powerpoint/2010/main" val="91217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3249E8-A6C3-5571-AC8D-BD8A8120D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03" y="356862"/>
            <a:ext cx="3592556" cy="49918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A44417BB-A0B8-4844-CB1B-E056F5DB5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9927" y="356862"/>
            <a:ext cx="2603461" cy="55556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3448E7EB-7168-203C-3563-DFB27B78B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3492" y="277092"/>
            <a:ext cx="5079572" cy="587558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Oval 8">
            <a:extLst>
              <a:ext uri="{FF2B5EF4-FFF2-40B4-BE49-F238E27FC236}">
                <a16:creationId xmlns:a16="http://schemas.microsoft.com/office/drawing/2014/main" id="{A9EC57A2-837C-BA6E-0E41-83935E47D3A7}"/>
              </a:ext>
            </a:extLst>
          </p:cNvPr>
          <p:cNvSpPr/>
          <p:nvPr/>
        </p:nvSpPr>
        <p:spPr>
          <a:xfrm>
            <a:off x="3857148" y="17101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0" name="Oval 9">
            <a:extLst>
              <a:ext uri="{FF2B5EF4-FFF2-40B4-BE49-F238E27FC236}">
                <a16:creationId xmlns:a16="http://schemas.microsoft.com/office/drawing/2014/main" id="{04FABA95-6444-B779-3096-52BCF2B2F0C9}"/>
              </a:ext>
            </a:extLst>
          </p:cNvPr>
          <p:cNvSpPr/>
          <p:nvPr/>
        </p:nvSpPr>
        <p:spPr>
          <a:xfrm>
            <a:off x="6819045" y="3703923"/>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11" name="Oval 10">
            <a:extLst>
              <a:ext uri="{FF2B5EF4-FFF2-40B4-BE49-F238E27FC236}">
                <a16:creationId xmlns:a16="http://schemas.microsoft.com/office/drawing/2014/main" id="{31BEA766-7B9D-4AFD-8FD5-91C8E921F76E}"/>
              </a:ext>
            </a:extLst>
          </p:cNvPr>
          <p:cNvSpPr/>
          <p:nvPr/>
        </p:nvSpPr>
        <p:spPr>
          <a:xfrm>
            <a:off x="31814" y="17101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5" name="Rounded Rectangular Callout 4">
            <a:extLst>
              <a:ext uri="{FF2B5EF4-FFF2-40B4-BE49-F238E27FC236}">
                <a16:creationId xmlns:a16="http://schemas.microsoft.com/office/drawing/2014/main" id="{E35F6755-B2D5-AF3F-F8E1-F6381A1ECD42}"/>
              </a:ext>
            </a:extLst>
          </p:cNvPr>
          <p:cNvSpPr/>
          <p:nvPr/>
        </p:nvSpPr>
        <p:spPr>
          <a:xfrm>
            <a:off x="3895206" y="1337892"/>
            <a:ext cx="4933576" cy="2608465"/>
          </a:xfrm>
          <a:prstGeom prst="wedgeRoundRectCallout">
            <a:avLst>
              <a:gd name="adj1" fmla="val -57550"/>
              <a:gd name="adj2" fmla="val -70880"/>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What is the recommended way to deploy a containerised Spring Boot application to AWS using infrastructure as code?</a:t>
            </a:r>
            <a:endParaRPr lang="en-US" sz="2000" dirty="0">
              <a:solidFill>
                <a:schemeClr val="accent4"/>
              </a:solidFill>
              <a:latin typeface="+mj-lt"/>
            </a:endParaRPr>
          </a:p>
        </p:txBody>
      </p:sp>
      <p:sp>
        <p:nvSpPr>
          <p:cNvPr id="6" name="Rounded Rectangular Callout 5">
            <a:extLst>
              <a:ext uri="{FF2B5EF4-FFF2-40B4-BE49-F238E27FC236}">
                <a16:creationId xmlns:a16="http://schemas.microsoft.com/office/drawing/2014/main" id="{DB54B3E3-C496-956C-B59A-ECCC309AEEF8}"/>
              </a:ext>
            </a:extLst>
          </p:cNvPr>
          <p:cNvSpPr/>
          <p:nvPr/>
        </p:nvSpPr>
        <p:spPr>
          <a:xfrm>
            <a:off x="40891" y="2539209"/>
            <a:ext cx="3923379" cy="2608465"/>
          </a:xfrm>
          <a:prstGeom prst="wedgeRoundRectCallout">
            <a:avLst>
              <a:gd name="adj1" fmla="val 62900"/>
              <a:gd name="adj2" fmla="val -102298"/>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provide me with a starter </a:t>
            </a:r>
            <a:r>
              <a:rPr lang="en-GB" sz="2000" dirty="0" err="1">
                <a:solidFill>
                  <a:schemeClr val="accent4"/>
                </a:solidFill>
                <a:latin typeface="+mj-lt"/>
              </a:rPr>
              <a:t>Cloudformation</a:t>
            </a:r>
            <a:r>
              <a:rPr lang="en-GB" sz="2000" dirty="0">
                <a:solidFill>
                  <a:schemeClr val="accent4"/>
                </a:solidFill>
                <a:latin typeface="+mj-lt"/>
              </a:rPr>
              <a:t> template that will allow me to deploy this application to Amazon ECS</a:t>
            </a:r>
            <a:endParaRPr lang="en-US" sz="2000" dirty="0">
              <a:solidFill>
                <a:schemeClr val="accent4"/>
              </a:solidFill>
              <a:latin typeface="+mj-lt"/>
            </a:endParaRPr>
          </a:p>
        </p:txBody>
      </p:sp>
    </p:spTree>
    <p:extLst>
      <p:ext uri="{BB962C8B-B14F-4D97-AF65-F5344CB8AC3E}">
        <p14:creationId xmlns:p14="http://schemas.microsoft.com/office/powerpoint/2010/main" val="147967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EBA9C7-7DD4-BA58-F986-47183A0B5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158" y="249379"/>
            <a:ext cx="3700776" cy="51585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CC508D64-CC73-BC5A-29D0-4A63D7DE2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0066" y="249379"/>
            <a:ext cx="3700776" cy="51585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a:extLst>
              <a:ext uri="{FF2B5EF4-FFF2-40B4-BE49-F238E27FC236}">
                <a16:creationId xmlns:a16="http://schemas.microsoft.com/office/drawing/2014/main" id="{3CA8AF30-C5EC-4123-277E-9D8FE3232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22" y="5035093"/>
            <a:ext cx="11342892" cy="7455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Oval 13">
            <a:extLst>
              <a:ext uri="{FF2B5EF4-FFF2-40B4-BE49-F238E27FC236}">
                <a16:creationId xmlns:a16="http://schemas.microsoft.com/office/drawing/2014/main" id="{EFAC5179-7A14-6C48-DB52-4DBAF3B318AD}"/>
              </a:ext>
            </a:extLst>
          </p:cNvPr>
          <p:cNvSpPr/>
          <p:nvPr/>
        </p:nvSpPr>
        <p:spPr>
          <a:xfrm>
            <a:off x="102620" y="4613704"/>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15" name="Oval 14">
            <a:extLst>
              <a:ext uri="{FF2B5EF4-FFF2-40B4-BE49-F238E27FC236}">
                <a16:creationId xmlns:a16="http://schemas.microsoft.com/office/drawing/2014/main" id="{C334FF9A-2666-C6F7-C9C2-1F96FC9762AB}"/>
              </a:ext>
            </a:extLst>
          </p:cNvPr>
          <p:cNvSpPr/>
          <p:nvPr/>
        </p:nvSpPr>
        <p:spPr>
          <a:xfrm>
            <a:off x="6902172" y="24937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16" name="Oval 15">
            <a:extLst>
              <a:ext uri="{FF2B5EF4-FFF2-40B4-BE49-F238E27FC236}">
                <a16:creationId xmlns:a16="http://schemas.microsoft.com/office/drawing/2014/main" id="{B6F07DDE-C292-3E91-9419-ECE6F4137870}"/>
              </a:ext>
            </a:extLst>
          </p:cNvPr>
          <p:cNvSpPr/>
          <p:nvPr/>
        </p:nvSpPr>
        <p:spPr>
          <a:xfrm>
            <a:off x="1242255" y="24937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2" name="Rounded Rectangular Callout 1">
            <a:extLst>
              <a:ext uri="{FF2B5EF4-FFF2-40B4-BE49-F238E27FC236}">
                <a16:creationId xmlns:a16="http://schemas.microsoft.com/office/drawing/2014/main" id="{A2E9A3DB-04E0-20BD-F205-E7CD54CFEE3C}"/>
              </a:ext>
            </a:extLst>
          </p:cNvPr>
          <p:cNvSpPr/>
          <p:nvPr/>
        </p:nvSpPr>
        <p:spPr>
          <a:xfrm>
            <a:off x="5415147" y="1710699"/>
            <a:ext cx="3923379" cy="1990033"/>
          </a:xfrm>
          <a:prstGeom prst="wedgeRoundRectCallout">
            <a:avLst>
              <a:gd name="adj1" fmla="val -59569"/>
              <a:gd name="adj2" fmla="val -104613"/>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Provide me with the command line to deploy the </a:t>
            </a:r>
            <a:r>
              <a:rPr lang="en-GB" sz="2000" dirty="0" err="1">
                <a:solidFill>
                  <a:schemeClr val="accent4"/>
                </a:solidFill>
                <a:latin typeface="+mj-lt"/>
              </a:rPr>
              <a:t>Cloudformation</a:t>
            </a:r>
            <a:r>
              <a:rPr lang="en-GB" sz="2000" dirty="0">
                <a:solidFill>
                  <a:schemeClr val="accent4"/>
                </a:solidFill>
                <a:latin typeface="+mj-lt"/>
              </a:rPr>
              <a:t> template in this project</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46627D1E-487C-C564-EB4E-AD9E0C002317}"/>
              </a:ext>
            </a:extLst>
          </p:cNvPr>
          <p:cNvSpPr/>
          <p:nvPr/>
        </p:nvSpPr>
        <p:spPr>
          <a:xfrm>
            <a:off x="1410066" y="1552549"/>
            <a:ext cx="5671092" cy="3109748"/>
          </a:xfrm>
          <a:prstGeom prst="wedgeRoundRectCallout">
            <a:avLst>
              <a:gd name="adj1" fmla="val 58014"/>
              <a:gd name="adj2" fmla="val -70770"/>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When I run this command I get the following error</a:t>
            </a:r>
          </a:p>
          <a:p>
            <a:pPr algn="ctr"/>
            <a:r>
              <a:rPr lang="en-GB" sz="2000" dirty="0">
                <a:solidFill>
                  <a:schemeClr val="accent4">
                    <a:lumMod val="50000"/>
                  </a:schemeClr>
                </a:solidFill>
                <a:latin typeface="+mj-lt"/>
              </a:rPr>
              <a:t>“An error occurred (</a:t>
            </a:r>
            <a:r>
              <a:rPr lang="en-GB" sz="2000" dirty="0" err="1">
                <a:solidFill>
                  <a:schemeClr val="accent4">
                    <a:lumMod val="50000"/>
                  </a:schemeClr>
                </a:solidFill>
                <a:latin typeface="+mj-lt"/>
              </a:rPr>
              <a:t>ValidationError</a:t>
            </a:r>
            <a:r>
              <a:rPr lang="en-GB" sz="2000" dirty="0">
                <a:solidFill>
                  <a:schemeClr val="accent4">
                    <a:lumMod val="50000"/>
                  </a:schemeClr>
                </a:solidFill>
                <a:latin typeface="+mj-lt"/>
              </a:rPr>
              <a:t>) when calling </a:t>
            </a:r>
            <a:r>
              <a:rPr lang="en-GB" sz="2000" dirty="0" err="1">
                <a:solidFill>
                  <a:schemeClr val="accent4">
                    <a:lumMod val="50000"/>
                  </a:schemeClr>
                </a:solidFill>
                <a:latin typeface="+mj-lt"/>
              </a:rPr>
              <a:t>CreateChangeSet</a:t>
            </a:r>
            <a:r>
              <a:rPr lang="en-GB" sz="2000" dirty="0">
                <a:solidFill>
                  <a:schemeClr val="accent4">
                    <a:lumMod val="50000"/>
                  </a:schemeClr>
                </a:solidFill>
                <a:latin typeface="+mj-lt"/>
              </a:rPr>
              <a:t> operation. Parameters: [Subnets, </a:t>
            </a:r>
            <a:r>
              <a:rPr lang="en-GB" sz="2000" dirty="0" err="1">
                <a:solidFill>
                  <a:schemeClr val="accent4">
                    <a:lumMod val="50000"/>
                  </a:schemeClr>
                </a:solidFill>
                <a:latin typeface="+mj-lt"/>
              </a:rPr>
              <a:t>Vpcid</a:t>
            </a:r>
            <a:r>
              <a:rPr lang="en-GB" sz="2000" dirty="0">
                <a:solidFill>
                  <a:schemeClr val="accent4">
                    <a:lumMod val="50000"/>
                  </a:schemeClr>
                </a:solidFill>
                <a:latin typeface="+mj-lt"/>
              </a:rPr>
              <a:t>, </a:t>
            </a:r>
            <a:r>
              <a:rPr lang="en-GB" sz="2000" dirty="0" err="1">
                <a:solidFill>
                  <a:schemeClr val="accent4">
                    <a:lumMod val="50000"/>
                  </a:schemeClr>
                </a:solidFill>
                <a:latin typeface="+mj-lt"/>
              </a:rPr>
              <a:t>SecurityGroup</a:t>
            </a:r>
            <a:r>
              <a:rPr lang="en-GB" sz="2000" dirty="0">
                <a:solidFill>
                  <a:schemeClr val="accent4">
                    <a:lumMod val="50000"/>
                  </a:schemeClr>
                </a:solidFill>
                <a:latin typeface="+mj-lt"/>
              </a:rPr>
              <a:t>] must have values”</a:t>
            </a:r>
          </a:p>
          <a:p>
            <a:pPr algn="ctr"/>
            <a:r>
              <a:rPr lang="en-GB" sz="2000" dirty="0">
                <a:solidFill>
                  <a:schemeClr val="accent4"/>
                </a:solidFill>
                <a:latin typeface="+mj-lt"/>
              </a:rPr>
              <a:t>How do I fix this?</a:t>
            </a:r>
            <a:endParaRPr lang="en-US" sz="2000" dirty="0">
              <a:solidFill>
                <a:schemeClr val="accent4"/>
              </a:solidFill>
              <a:latin typeface="+mj-lt"/>
            </a:endParaRPr>
          </a:p>
        </p:txBody>
      </p:sp>
    </p:spTree>
    <p:extLst>
      <p:ext uri="{BB962C8B-B14F-4D97-AF65-F5344CB8AC3E}">
        <p14:creationId xmlns:p14="http://schemas.microsoft.com/office/powerpoint/2010/main" val="421306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33AFE9-05FD-48AF-08E2-1B7AF2F33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77090"/>
            <a:ext cx="4262501" cy="48617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49A47AFC-9FF2-8A0F-06AD-905ABBB17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850" y="277090"/>
            <a:ext cx="3855694" cy="56036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a:extLst>
              <a:ext uri="{FF2B5EF4-FFF2-40B4-BE49-F238E27FC236}">
                <a16:creationId xmlns:a16="http://schemas.microsoft.com/office/drawing/2014/main" id="{DE79619D-C55B-BEE9-DDF4-E22AC4B54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489" y="5378014"/>
            <a:ext cx="11419021" cy="6256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Oval 7">
            <a:extLst>
              <a:ext uri="{FF2B5EF4-FFF2-40B4-BE49-F238E27FC236}">
                <a16:creationId xmlns:a16="http://schemas.microsoft.com/office/drawing/2014/main" id="{7F195051-41C3-84FC-4439-78A88EB4D331}"/>
              </a:ext>
            </a:extLst>
          </p:cNvPr>
          <p:cNvSpPr/>
          <p:nvPr/>
        </p:nvSpPr>
        <p:spPr>
          <a:xfrm>
            <a:off x="163106" y="481653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9" name="Oval 8">
            <a:extLst>
              <a:ext uri="{FF2B5EF4-FFF2-40B4-BE49-F238E27FC236}">
                <a16:creationId xmlns:a16="http://schemas.microsoft.com/office/drawing/2014/main" id="{F2BFECC5-16FE-4EFF-63CE-89F869F1B3B2}"/>
              </a:ext>
            </a:extLst>
          </p:cNvPr>
          <p:cNvSpPr/>
          <p:nvPr/>
        </p:nvSpPr>
        <p:spPr>
          <a:xfrm>
            <a:off x="5872616" y="209787"/>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10" name="Oval 9">
            <a:extLst>
              <a:ext uri="{FF2B5EF4-FFF2-40B4-BE49-F238E27FC236}">
                <a16:creationId xmlns:a16="http://schemas.microsoft.com/office/drawing/2014/main" id="{37963624-37BF-90F2-1206-389F6AD1510B}"/>
              </a:ext>
            </a:extLst>
          </p:cNvPr>
          <p:cNvSpPr/>
          <p:nvPr/>
        </p:nvSpPr>
        <p:spPr>
          <a:xfrm>
            <a:off x="1242255" y="24937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2" name="Rounded Rectangular Callout 1">
            <a:extLst>
              <a:ext uri="{FF2B5EF4-FFF2-40B4-BE49-F238E27FC236}">
                <a16:creationId xmlns:a16="http://schemas.microsoft.com/office/drawing/2014/main" id="{40A94036-7272-88DC-22FF-61A391AC8EB0}"/>
              </a:ext>
            </a:extLst>
          </p:cNvPr>
          <p:cNvSpPr/>
          <p:nvPr/>
        </p:nvSpPr>
        <p:spPr>
          <a:xfrm>
            <a:off x="890018" y="1622780"/>
            <a:ext cx="4284584" cy="3393583"/>
          </a:xfrm>
          <a:prstGeom prst="wedgeRoundRectCallout">
            <a:avLst>
              <a:gd name="adj1" fmla="val 82545"/>
              <a:gd name="adj2" fmla="val -63670"/>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How do I fix the error:</a:t>
            </a:r>
          </a:p>
          <a:p>
            <a:pPr algn="ctr"/>
            <a:r>
              <a:rPr lang="en-GB" sz="2000" dirty="0">
                <a:solidFill>
                  <a:schemeClr val="accent4">
                    <a:lumMod val="50000"/>
                  </a:schemeClr>
                </a:solidFill>
                <a:latin typeface="+mj-lt"/>
              </a:rPr>
              <a:t>“An error occurred (</a:t>
            </a:r>
            <a:r>
              <a:rPr lang="en-GB" sz="2000" dirty="0" err="1">
                <a:solidFill>
                  <a:schemeClr val="accent4">
                    <a:lumMod val="50000"/>
                  </a:schemeClr>
                </a:solidFill>
                <a:latin typeface="+mj-lt"/>
              </a:rPr>
              <a:t>insuffucientCapabilitiesException</a:t>
            </a:r>
            <a:r>
              <a:rPr lang="en-GB" sz="2000" dirty="0">
                <a:solidFill>
                  <a:schemeClr val="accent4">
                    <a:lumMod val="50000"/>
                  </a:schemeClr>
                </a:solidFill>
                <a:latin typeface="+mj-lt"/>
              </a:rPr>
              <a:t>) when calling the </a:t>
            </a:r>
            <a:r>
              <a:rPr lang="en-GB" sz="2000" dirty="0" err="1">
                <a:solidFill>
                  <a:schemeClr val="accent4">
                    <a:lumMod val="50000"/>
                  </a:schemeClr>
                </a:solidFill>
                <a:latin typeface="+mj-lt"/>
              </a:rPr>
              <a:t>CreateChangeSet</a:t>
            </a:r>
            <a:r>
              <a:rPr lang="en-GB" sz="2000" dirty="0">
                <a:solidFill>
                  <a:schemeClr val="accent4">
                    <a:lumMod val="50000"/>
                  </a:schemeClr>
                </a:solidFill>
                <a:latin typeface="+mj-lt"/>
              </a:rPr>
              <a:t> operation: Requires capabilities: [CAPABILITY_IAM]”</a:t>
            </a:r>
            <a:endParaRPr lang="en-US" sz="2000" dirty="0">
              <a:solidFill>
                <a:schemeClr val="accent4">
                  <a:lumMod val="50000"/>
                </a:schemeClr>
              </a:solidFill>
              <a:latin typeface="+mj-lt"/>
            </a:endParaRPr>
          </a:p>
        </p:txBody>
      </p:sp>
      <p:sp>
        <p:nvSpPr>
          <p:cNvPr id="4" name="Rounded Rectangular Callout 3">
            <a:extLst>
              <a:ext uri="{FF2B5EF4-FFF2-40B4-BE49-F238E27FC236}">
                <a16:creationId xmlns:a16="http://schemas.microsoft.com/office/drawing/2014/main" id="{14729C25-CF6E-F6B7-672A-E064A4E78DBB}"/>
              </a:ext>
            </a:extLst>
          </p:cNvPr>
          <p:cNvSpPr/>
          <p:nvPr/>
        </p:nvSpPr>
        <p:spPr>
          <a:xfrm>
            <a:off x="5481734" y="1841637"/>
            <a:ext cx="5107127" cy="3174726"/>
          </a:xfrm>
          <a:prstGeom prst="wedgeRoundRectCallout">
            <a:avLst>
              <a:gd name="adj1" fmla="val -62418"/>
              <a:gd name="adj2" fmla="val -71313"/>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Provide a code example of adding a VPC to the current </a:t>
            </a:r>
            <a:r>
              <a:rPr lang="en-GB" sz="2000" dirty="0" err="1">
                <a:solidFill>
                  <a:schemeClr val="accent4"/>
                </a:solidFill>
                <a:latin typeface="+mj-lt"/>
              </a:rPr>
              <a:t>Cloudformation</a:t>
            </a:r>
            <a:r>
              <a:rPr lang="en-GB" sz="2000" dirty="0">
                <a:solidFill>
                  <a:schemeClr val="accent4"/>
                </a:solidFill>
                <a:latin typeface="+mj-lt"/>
              </a:rPr>
              <a:t> template</a:t>
            </a:r>
            <a:endParaRPr lang="en-US" sz="2000" dirty="0">
              <a:solidFill>
                <a:schemeClr val="accent4"/>
              </a:solidFill>
              <a:latin typeface="+mj-lt"/>
            </a:endParaRPr>
          </a:p>
        </p:txBody>
      </p:sp>
    </p:spTree>
    <p:extLst>
      <p:ext uri="{BB962C8B-B14F-4D97-AF65-F5344CB8AC3E}">
        <p14:creationId xmlns:p14="http://schemas.microsoft.com/office/powerpoint/2010/main" val="79209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AFB703-B0F5-6C0D-D369-97EB72FD3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50" y="439947"/>
            <a:ext cx="7772400" cy="43872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ounded Rectangular Callout 4">
            <a:extLst>
              <a:ext uri="{FF2B5EF4-FFF2-40B4-BE49-F238E27FC236}">
                <a16:creationId xmlns:a16="http://schemas.microsoft.com/office/drawing/2014/main" id="{D189A7A5-5425-A546-1AB4-95930D020188}"/>
              </a:ext>
            </a:extLst>
          </p:cNvPr>
          <p:cNvSpPr/>
          <p:nvPr/>
        </p:nvSpPr>
        <p:spPr>
          <a:xfrm>
            <a:off x="7934060" y="3259816"/>
            <a:ext cx="3616709" cy="2623399"/>
          </a:xfrm>
          <a:prstGeom prst="wedgeRoundRectCallout">
            <a:avLst>
              <a:gd name="adj1" fmla="val -59569"/>
              <a:gd name="adj2" fmla="val -104613"/>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How do I deploy a </a:t>
            </a:r>
            <a:r>
              <a:rPr lang="en-GB" sz="2000" dirty="0" err="1">
                <a:solidFill>
                  <a:schemeClr val="accent4"/>
                </a:solidFill>
                <a:latin typeface="+mj-lt"/>
              </a:rPr>
              <a:t>cloudformation</a:t>
            </a:r>
            <a:r>
              <a:rPr lang="en-GB" sz="2000" dirty="0">
                <a:solidFill>
                  <a:schemeClr val="accent4"/>
                </a:solidFill>
                <a:latin typeface="+mj-lt"/>
              </a:rPr>
              <a:t> template called </a:t>
            </a:r>
            <a:r>
              <a:rPr lang="en-GB" sz="2000" dirty="0" err="1">
                <a:solidFill>
                  <a:schemeClr val="accent4"/>
                </a:solidFill>
                <a:latin typeface="+mj-lt"/>
              </a:rPr>
              <a:t>cf</a:t>
            </a:r>
            <a:r>
              <a:rPr lang="en-GB" sz="2000" dirty="0">
                <a:solidFill>
                  <a:schemeClr val="accent4"/>
                </a:solidFill>
                <a:latin typeface="+mj-lt"/>
              </a:rPr>
              <a:t>-</a:t>
            </a:r>
            <a:r>
              <a:rPr lang="en-GB" sz="2000" dirty="0" err="1">
                <a:solidFill>
                  <a:schemeClr val="accent4"/>
                </a:solidFill>
                <a:latin typeface="+mj-lt"/>
              </a:rPr>
              <a:t>ecs</a:t>
            </a:r>
            <a:r>
              <a:rPr lang="en-GB" sz="2000" dirty="0">
                <a:solidFill>
                  <a:schemeClr val="accent4"/>
                </a:solidFill>
                <a:latin typeface="+mj-lt"/>
              </a:rPr>
              <a:t>-task-spring-</a:t>
            </a:r>
            <a:r>
              <a:rPr lang="en-GB" sz="2000" dirty="0" err="1">
                <a:solidFill>
                  <a:schemeClr val="accent4"/>
                </a:solidFill>
                <a:latin typeface="+mj-lt"/>
              </a:rPr>
              <a:t>github</a:t>
            </a:r>
            <a:r>
              <a:rPr lang="en-GB" sz="2000" dirty="0">
                <a:solidFill>
                  <a:schemeClr val="accent4"/>
                </a:solidFill>
                <a:latin typeface="+mj-lt"/>
              </a:rPr>
              <a:t> to eu-west-2</a:t>
            </a:r>
            <a:endParaRPr lang="en-US" sz="2000" dirty="0">
              <a:solidFill>
                <a:schemeClr val="accent4"/>
              </a:solidFill>
              <a:latin typeface="+mj-lt"/>
            </a:endParaRPr>
          </a:p>
        </p:txBody>
      </p:sp>
    </p:spTree>
    <p:extLst>
      <p:ext uri="{BB962C8B-B14F-4D97-AF65-F5344CB8AC3E}">
        <p14:creationId xmlns:p14="http://schemas.microsoft.com/office/powerpoint/2010/main" val="22131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D5C797-2599-1700-E712-08110F412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19" y="1433184"/>
            <a:ext cx="7772400" cy="30274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8B4DFF4A-4E51-D3CB-EBBA-C93FDCC80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19" y="412168"/>
            <a:ext cx="11183952" cy="8070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Oval 7">
            <a:extLst>
              <a:ext uri="{FF2B5EF4-FFF2-40B4-BE49-F238E27FC236}">
                <a16:creationId xmlns:a16="http://schemas.microsoft.com/office/drawing/2014/main" id="{DC1E5810-69ED-1045-7177-47CDF7BCF130}"/>
              </a:ext>
            </a:extLst>
          </p:cNvPr>
          <p:cNvSpPr/>
          <p:nvPr/>
        </p:nvSpPr>
        <p:spPr>
          <a:xfrm>
            <a:off x="16164" y="130907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9" name="Oval 8">
            <a:extLst>
              <a:ext uri="{FF2B5EF4-FFF2-40B4-BE49-F238E27FC236}">
                <a16:creationId xmlns:a16="http://schemas.microsoft.com/office/drawing/2014/main" id="{268FC3A9-6046-A96F-7500-C515C493C449}"/>
              </a:ext>
            </a:extLst>
          </p:cNvPr>
          <p:cNvSpPr/>
          <p:nvPr/>
        </p:nvSpPr>
        <p:spPr>
          <a:xfrm>
            <a:off x="0" y="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pic>
        <p:nvPicPr>
          <p:cNvPr id="11" name="Picture 10">
            <a:extLst>
              <a:ext uri="{FF2B5EF4-FFF2-40B4-BE49-F238E27FC236}">
                <a16:creationId xmlns:a16="http://schemas.microsoft.com/office/drawing/2014/main" id="{28CD7317-45C3-BD5F-EEB7-0B93F45674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1247" y="3751288"/>
            <a:ext cx="5452041" cy="27372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Oval 11">
            <a:extLst>
              <a:ext uri="{FF2B5EF4-FFF2-40B4-BE49-F238E27FC236}">
                <a16:creationId xmlns:a16="http://schemas.microsoft.com/office/drawing/2014/main" id="{9DBF6CA9-ED18-2F3E-C2A0-119577608FFA}"/>
              </a:ext>
            </a:extLst>
          </p:cNvPr>
          <p:cNvSpPr/>
          <p:nvPr/>
        </p:nvSpPr>
        <p:spPr>
          <a:xfrm>
            <a:off x="6212950" y="3565115"/>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3</a:t>
            </a:r>
          </a:p>
        </p:txBody>
      </p:sp>
      <p:sp>
        <p:nvSpPr>
          <p:cNvPr id="2" name="Rounded Rectangular Callout 1">
            <a:extLst>
              <a:ext uri="{FF2B5EF4-FFF2-40B4-BE49-F238E27FC236}">
                <a16:creationId xmlns:a16="http://schemas.microsoft.com/office/drawing/2014/main" id="{911FD1C6-5FB4-F1FA-FC8F-5FF7A0A55F71}"/>
              </a:ext>
            </a:extLst>
          </p:cNvPr>
          <p:cNvSpPr/>
          <p:nvPr/>
        </p:nvSpPr>
        <p:spPr>
          <a:xfrm>
            <a:off x="903196" y="1433184"/>
            <a:ext cx="10768344" cy="1215125"/>
          </a:xfrm>
          <a:prstGeom prst="wedgeRoundRectCallout">
            <a:avLst>
              <a:gd name="adj1" fmla="val -43855"/>
              <a:gd name="adj2" fmla="val -106841"/>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 </a:t>
            </a:r>
            <a:r>
              <a:rPr lang="en-GB" sz="2000" dirty="0" err="1">
                <a:solidFill>
                  <a:schemeClr val="accent4"/>
                </a:solidFill>
                <a:latin typeface="+mj-lt"/>
              </a:rPr>
              <a:t>aws</a:t>
            </a:r>
            <a:r>
              <a:rPr lang="en-GB" sz="2000" dirty="0">
                <a:solidFill>
                  <a:schemeClr val="accent4"/>
                </a:solidFill>
                <a:latin typeface="+mj-lt"/>
              </a:rPr>
              <a:t> </a:t>
            </a:r>
            <a:r>
              <a:rPr lang="en-GB" sz="2000" dirty="0" err="1">
                <a:solidFill>
                  <a:schemeClr val="accent4"/>
                </a:solidFill>
                <a:latin typeface="+mj-lt"/>
              </a:rPr>
              <a:t>cloudformation</a:t>
            </a:r>
            <a:r>
              <a:rPr lang="en-GB" sz="2000" dirty="0">
                <a:solidFill>
                  <a:schemeClr val="accent4"/>
                </a:solidFill>
                <a:latin typeface="+mj-lt"/>
              </a:rPr>
              <a:t> deploy –template-file </a:t>
            </a:r>
            <a:r>
              <a:rPr lang="en-GB" sz="2000" dirty="0" err="1">
                <a:solidFill>
                  <a:schemeClr val="accent4"/>
                </a:solidFill>
                <a:latin typeface="+mj-lt"/>
              </a:rPr>
              <a:t>cf</a:t>
            </a:r>
            <a:r>
              <a:rPr lang="en-GB" sz="2000" dirty="0">
                <a:solidFill>
                  <a:schemeClr val="accent4"/>
                </a:solidFill>
                <a:latin typeface="+mj-lt"/>
              </a:rPr>
              <a:t>-</a:t>
            </a:r>
            <a:r>
              <a:rPr lang="en-GB" sz="2000" dirty="0" err="1">
                <a:solidFill>
                  <a:schemeClr val="accent4"/>
                </a:solidFill>
                <a:latin typeface="+mj-lt"/>
              </a:rPr>
              <a:t>ecs</a:t>
            </a:r>
            <a:r>
              <a:rPr lang="en-GB" sz="2000" dirty="0">
                <a:solidFill>
                  <a:schemeClr val="accent4"/>
                </a:solidFill>
                <a:latin typeface="+mj-lt"/>
              </a:rPr>
              <a:t>-spring-</a:t>
            </a:r>
            <a:r>
              <a:rPr lang="en-GB" sz="2000" dirty="0" err="1">
                <a:solidFill>
                  <a:schemeClr val="accent4"/>
                </a:solidFill>
                <a:latin typeface="+mj-lt"/>
              </a:rPr>
              <a:t>github.yaml</a:t>
            </a:r>
            <a:r>
              <a:rPr lang="en-GB" sz="2000" dirty="0">
                <a:solidFill>
                  <a:schemeClr val="accent4"/>
                </a:solidFill>
                <a:latin typeface="+mj-lt"/>
              </a:rPr>
              <a:t> –stack-name q-spring-</a:t>
            </a:r>
            <a:r>
              <a:rPr lang="en-GB" sz="2000" dirty="0" err="1">
                <a:solidFill>
                  <a:schemeClr val="accent4"/>
                </a:solidFill>
                <a:latin typeface="+mj-lt"/>
              </a:rPr>
              <a:t>github</a:t>
            </a:r>
            <a:r>
              <a:rPr lang="en-GB" sz="2000" dirty="0">
                <a:solidFill>
                  <a:schemeClr val="accent4"/>
                </a:solidFill>
                <a:latin typeface="+mj-lt"/>
              </a:rPr>
              <a:t> –region=eu-west-2 –capabilities CAPABILITY_IAM</a:t>
            </a:r>
            <a:endParaRPr lang="en-US" sz="2000" dirty="0">
              <a:solidFill>
                <a:schemeClr val="accent4"/>
              </a:solidFill>
              <a:latin typeface="+mj-lt"/>
            </a:endParaRPr>
          </a:p>
        </p:txBody>
      </p:sp>
      <p:sp>
        <p:nvSpPr>
          <p:cNvPr id="3" name="Rounded Rectangular Callout 2">
            <a:extLst>
              <a:ext uri="{FF2B5EF4-FFF2-40B4-BE49-F238E27FC236}">
                <a16:creationId xmlns:a16="http://schemas.microsoft.com/office/drawing/2014/main" id="{FF3931DA-B0AE-0549-D809-DF20E8226850}"/>
              </a:ext>
            </a:extLst>
          </p:cNvPr>
          <p:cNvSpPr/>
          <p:nvPr/>
        </p:nvSpPr>
        <p:spPr>
          <a:xfrm>
            <a:off x="365015" y="4932635"/>
            <a:ext cx="6079836" cy="1232572"/>
          </a:xfrm>
          <a:prstGeom prst="wedgeRoundRectCallout">
            <a:avLst>
              <a:gd name="adj1" fmla="val 48737"/>
              <a:gd name="adj2" fmla="val -107607"/>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http://35.178.180.204:8080/</a:t>
            </a:r>
            <a:r>
              <a:rPr lang="en-GB" sz="2000" dirty="0" err="1">
                <a:solidFill>
                  <a:schemeClr val="accent4"/>
                </a:solidFill>
                <a:latin typeface="+mj-lt"/>
              </a:rPr>
              <a:t>lastUpdateRepos</a:t>
            </a:r>
            <a:endParaRPr lang="en-US" sz="2000" dirty="0">
              <a:solidFill>
                <a:schemeClr val="accent4"/>
              </a:solidFill>
              <a:latin typeface="+mj-lt"/>
            </a:endParaRPr>
          </a:p>
        </p:txBody>
      </p:sp>
    </p:spTree>
    <p:extLst>
      <p:ext uri="{BB962C8B-B14F-4D97-AF65-F5344CB8AC3E}">
        <p14:creationId xmlns:p14="http://schemas.microsoft.com/office/powerpoint/2010/main" val="51553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46801-B0EA-E944-5B38-2D9AE4EDF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681" y="332507"/>
            <a:ext cx="3762497" cy="57126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Oval 7">
            <a:extLst>
              <a:ext uri="{FF2B5EF4-FFF2-40B4-BE49-F238E27FC236}">
                <a16:creationId xmlns:a16="http://schemas.microsoft.com/office/drawing/2014/main" id="{DEC62602-4F2F-2EB3-2F1B-6BF4D0A141E9}"/>
              </a:ext>
            </a:extLst>
          </p:cNvPr>
          <p:cNvSpPr/>
          <p:nvPr/>
        </p:nvSpPr>
        <p:spPr>
          <a:xfrm>
            <a:off x="1252392" y="101600"/>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pic>
        <p:nvPicPr>
          <p:cNvPr id="10" name="Picture 9">
            <a:extLst>
              <a:ext uri="{FF2B5EF4-FFF2-40B4-BE49-F238E27FC236}">
                <a16:creationId xmlns:a16="http://schemas.microsoft.com/office/drawing/2014/main" id="{6EBD77DC-E418-1760-9328-91C5C0C37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288" y="423888"/>
            <a:ext cx="4964948" cy="56213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Oval 6">
            <a:extLst>
              <a:ext uri="{FF2B5EF4-FFF2-40B4-BE49-F238E27FC236}">
                <a16:creationId xmlns:a16="http://schemas.microsoft.com/office/drawing/2014/main" id="{BC2335AF-31DA-B3D3-26CE-C99A86828E71}"/>
              </a:ext>
            </a:extLst>
          </p:cNvPr>
          <p:cNvSpPr/>
          <p:nvPr/>
        </p:nvSpPr>
        <p:spPr>
          <a:xfrm>
            <a:off x="6096000" y="168226"/>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
        <p:nvSpPr>
          <p:cNvPr id="2" name="Rounded Rectangular Callout 1">
            <a:extLst>
              <a:ext uri="{FF2B5EF4-FFF2-40B4-BE49-F238E27FC236}">
                <a16:creationId xmlns:a16="http://schemas.microsoft.com/office/drawing/2014/main" id="{93B2DC07-AAF7-60E5-6732-8DABFEE7227D}"/>
              </a:ext>
            </a:extLst>
          </p:cNvPr>
          <p:cNvSpPr/>
          <p:nvPr/>
        </p:nvSpPr>
        <p:spPr>
          <a:xfrm>
            <a:off x="5405418" y="1350034"/>
            <a:ext cx="6079836" cy="1232572"/>
          </a:xfrm>
          <a:prstGeom prst="wedgeRoundRectCallout">
            <a:avLst>
              <a:gd name="adj1" fmla="val -60941"/>
              <a:gd name="adj2" fmla="val -46018"/>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This is failing in ECS with the following error </a:t>
            </a:r>
            <a:r>
              <a:rPr lang="en-GB" sz="2000" dirty="0">
                <a:solidFill>
                  <a:schemeClr val="accent4">
                    <a:lumMod val="50000"/>
                  </a:schemeClr>
                </a:solidFill>
                <a:latin typeface="+mj-lt"/>
              </a:rPr>
              <a:t>“exec /</a:t>
            </a:r>
            <a:r>
              <a:rPr lang="en-GB" sz="2000" dirty="0" err="1">
                <a:solidFill>
                  <a:schemeClr val="accent4">
                    <a:lumMod val="50000"/>
                  </a:schemeClr>
                </a:solidFill>
                <a:latin typeface="+mj-lt"/>
              </a:rPr>
              <a:t>usr</a:t>
            </a:r>
            <a:r>
              <a:rPr lang="en-GB" sz="2000" dirty="0">
                <a:solidFill>
                  <a:schemeClr val="accent4">
                    <a:lumMod val="50000"/>
                  </a:schemeClr>
                </a:solidFill>
                <a:latin typeface="+mj-lt"/>
              </a:rPr>
              <a:t>/bin/java: exec format error”</a:t>
            </a:r>
            <a:endParaRPr lang="en-US" sz="2000" dirty="0">
              <a:solidFill>
                <a:schemeClr val="accent4">
                  <a:lumMod val="50000"/>
                </a:schemeClr>
              </a:solidFill>
              <a:latin typeface="+mj-lt"/>
            </a:endParaRPr>
          </a:p>
        </p:txBody>
      </p:sp>
      <p:sp>
        <p:nvSpPr>
          <p:cNvPr id="3" name="Rounded Rectangular Callout 2">
            <a:extLst>
              <a:ext uri="{FF2B5EF4-FFF2-40B4-BE49-F238E27FC236}">
                <a16:creationId xmlns:a16="http://schemas.microsoft.com/office/drawing/2014/main" id="{91D68D51-254F-A7FF-417B-1EDB56E0BFB7}"/>
              </a:ext>
            </a:extLst>
          </p:cNvPr>
          <p:cNvSpPr/>
          <p:nvPr/>
        </p:nvSpPr>
        <p:spPr>
          <a:xfrm>
            <a:off x="416011" y="1350034"/>
            <a:ext cx="6079836" cy="1232572"/>
          </a:xfrm>
          <a:prstGeom prst="wedgeRoundRectCallout">
            <a:avLst>
              <a:gd name="adj1" fmla="val 51149"/>
              <a:gd name="adj2" fmla="val -102008"/>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I need to amend the </a:t>
            </a:r>
            <a:r>
              <a:rPr lang="en-GB" sz="2000" dirty="0" err="1">
                <a:solidFill>
                  <a:schemeClr val="accent4"/>
                </a:solidFill>
                <a:latin typeface="+mj-lt"/>
              </a:rPr>
              <a:t>cloudformation</a:t>
            </a:r>
            <a:r>
              <a:rPr lang="en-GB" sz="2000" dirty="0">
                <a:solidFill>
                  <a:schemeClr val="accent4"/>
                </a:solidFill>
                <a:latin typeface="+mj-lt"/>
              </a:rPr>
              <a:t> template to use an aarch64 runtime</a:t>
            </a:r>
            <a:endParaRPr lang="en-US" sz="2000" dirty="0">
              <a:solidFill>
                <a:schemeClr val="accent4">
                  <a:lumMod val="50000"/>
                </a:schemeClr>
              </a:solidFill>
              <a:latin typeface="+mj-lt"/>
            </a:endParaRPr>
          </a:p>
        </p:txBody>
      </p:sp>
    </p:spTree>
    <p:extLst>
      <p:ext uri="{BB962C8B-B14F-4D97-AF65-F5344CB8AC3E}">
        <p14:creationId xmlns:p14="http://schemas.microsoft.com/office/powerpoint/2010/main" val="149249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F6E491-F753-6E7C-6F52-021014798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36" y="277092"/>
            <a:ext cx="3592556" cy="49918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a:extLst>
              <a:ext uri="{FF2B5EF4-FFF2-40B4-BE49-F238E27FC236}">
                <a16:creationId xmlns:a16="http://schemas.microsoft.com/office/drawing/2014/main" id="{3ABFD919-A6A5-51B6-BFF4-531CEB16C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45" y="277091"/>
            <a:ext cx="4147812" cy="49918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E1D69097-A4D8-C5CA-3C39-43366FDCF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0197" y="277091"/>
            <a:ext cx="3902867" cy="49887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5439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79C58FFB-1AC7-95B8-85C1-FC3CCCB0CC76}"/>
              </a:ext>
            </a:extLst>
          </p:cNvPr>
          <p:cNvCxnSpPr/>
          <p:nvPr/>
        </p:nvCxnSpPr>
        <p:spPr>
          <a:xfrm flipV="1">
            <a:off x="1869440" y="1188720"/>
            <a:ext cx="7874000" cy="402336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615C9CB-B908-8C53-C30D-12A1F21813A7}"/>
              </a:ext>
            </a:extLst>
          </p:cNvPr>
          <p:cNvCxnSpPr>
            <a:cxnSpLocks/>
          </p:cNvCxnSpPr>
          <p:nvPr/>
        </p:nvCxnSpPr>
        <p:spPr>
          <a:xfrm>
            <a:off x="1494692" y="5257800"/>
            <a:ext cx="905021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639F0F5-BBE4-9ABD-D829-CD17E93E13D4}"/>
              </a:ext>
            </a:extLst>
          </p:cNvPr>
          <p:cNvCxnSpPr>
            <a:cxnSpLocks/>
          </p:cNvCxnSpPr>
          <p:nvPr/>
        </p:nvCxnSpPr>
        <p:spPr>
          <a:xfrm flipV="1">
            <a:off x="1647092" y="1351280"/>
            <a:ext cx="0" cy="405892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43A2421-C134-E113-4A93-7869E90BF097}"/>
              </a:ext>
            </a:extLst>
          </p:cNvPr>
          <p:cNvSpPr txBox="1"/>
          <p:nvPr/>
        </p:nvSpPr>
        <p:spPr>
          <a:xfrm rot="16200000">
            <a:off x="88625" y="2936092"/>
            <a:ext cx="1965282" cy="369332"/>
          </a:xfrm>
          <a:prstGeom prst="rect">
            <a:avLst/>
          </a:prstGeom>
          <a:noFill/>
        </p:spPr>
        <p:txBody>
          <a:bodyPr wrap="none" lIns="0" rIns="0" rtlCol="0">
            <a:spAutoFit/>
          </a:bodyPr>
          <a:lstStyle/>
          <a:p>
            <a:pPr algn="l"/>
            <a:r>
              <a:rPr lang="en-US" dirty="0">
                <a:solidFill>
                  <a:schemeClr val="accent1"/>
                </a:solidFill>
              </a:rPr>
              <a:t>Developer Velocity</a:t>
            </a:r>
          </a:p>
        </p:txBody>
      </p:sp>
      <p:sp>
        <p:nvSpPr>
          <p:cNvPr id="8" name="TextBox 7">
            <a:extLst>
              <a:ext uri="{FF2B5EF4-FFF2-40B4-BE49-F238E27FC236}">
                <a16:creationId xmlns:a16="http://schemas.microsoft.com/office/drawing/2014/main" id="{F2542E70-94BE-BC8C-96EC-F74E77CCED57}"/>
              </a:ext>
            </a:extLst>
          </p:cNvPr>
          <p:cNvSpPr txBox="1"/>
          <p:nvPr/>
        </p:nvSpPr>
        <p:spPr>
          <a:xfrm>
            <a:off x="4684318" y="3003695"/>
            <a:ext cx="1859280" cy="646331"/>
          </a:xfrm>
          <a:prstGeom prst="rect">
            <a:avLst/>
          </a:prstGeom>
          <a:solidFill>
            <a:schemeClr val="bg1">
              <a:alpha val="62939"/>
            </a:schemeClr>
          </a:solidFill>
        </p:spPr>
        <p:txBody>
          <a:bodyPr wrap="square" lIns="0" rIns="0" rtlCol="0">
            <a:spAutoFit/>
          </a:bodyPr>
          <a:lstStyle/>
          <a:p>
            <a:pPr algn="ctr"/>
            <a:r>
              <a:rPr lang="en-GB" dirty="0"/>
              <a:t>Assembly Language</a:t>
            </a:r>
          </a:p>
        </p:txBody>
      </p:sp>
      <p:sp>
        <p:nvSpPr>
          <p:cNvPr id="9" name="TextBox 8">
            <a:extLst>
              <a:ext uri="{FF2B5EF4-FFF2-40B4-BE49-F238E27FC236}">
                <a16:creationId xmlns:a16="http://schemas.microsoft.com/office/drawing/2014/main" id="{9912B425-27A7-D93C-9072-848AD9C3F6B2}"/>
              </a:ext>
            </a:extLst>
          </p:cNvPr>
          <p:cNvSpPr txBox="1"/>
          <p:nvPr/>
        </p:nvSpPr>
        <p:spPr>
          <a:xfrm>
            <a:off x="3186249" y="3859534"/>
            <a:ext cx="1859280" cy="369332"/>
          </a:xfrm>
          <a:prstGeom prst="rect">
            <a:avLst/>
          </a:prstGeom>
          <a:solidFill>
            <a:schemeClr val="bg1">
              <a:alpha val="62939"/>
            </a:schemeClr>
          </a:solidFill>
        </p:spPr>
        <p:txBody>
          <a:bodyPr wrap="square" lIns="0" rIns="0" rtlCol="0">
            <a:spAutoFit/>
          </a:bodyPr>
          <a:lstStyle/>
          <a:p>
            <a:pPr algn="ctr"/>
            <a:r>
              <a:rPr lang="en-GB" dirty="0"/>
              <a:t>Machine Code</a:t>
            </a:r>
          </a:p>
        </p:txBody>
      </p:sp>
      <p:sp>
        <p:nvSpPr>
          <p:cNvPr id="13" name="TextBox 12">
            <a:extLst>
              <a:ext uri="{FF2B5EF4-FFF2-40B4-BE49-F238E27FC236}">
                <a16:creationId xmlns:a16="http://schemas.microsoft.com/office/drawing/2014/main" id="{B11AD80A-4C41-B407-366F-DF5367C358B7}"/>
              </a:ext>
            </a:extLst>
          </p:cNvPr>
          <p:cNvSpPr txBox="1"/>
          <p:nvPr/>
        </p:nvSpPr>
        <p:spPr>
          <a:xfrm>
            <a:off x="5469068" y="5539605"/>
            <a:ext cx="2167260" cy="369332"/>
          </a:xfrm>
          <a:prstGeom prst="rect">
            <a:avLst/>
          </a:prstGeom>
          <a:noFill/>
        </p:spPr>
        <p:txBody>
          <a:bodyPr wrap="none" lIns="0" rIns="0" rtlCol="0">
            <a:spAutoFit/>
          </a:bodyPr>
          <a:lstStyle/>
          <a:p>
            <a:pPr algn="l"/>
            <a:r>
              <a:rPr lang="en-US" dirty="0">
                <a:solidFill>
                  <a:schemeClr val="accent1"/>
                </a:solidFill>
              </a:rPr>
              <a:t>Levels of abstraction</a:t>
            </a:r>
          </a:p>
        </p:txBody>
      </p:sp>
      <p:sp>
        <p:nvSpPr>
          <p:cNvPr id="2" name="TextBox 1">
            <a:extLst>
              <a:ext uri="{FF2B5EF4-FFF2-40B4-BE49-F238E27FC236}">
                <a16:creationId xmlns:a16="http://schemas.microsoft.com/office/drawing/2014/main" id="{79164BDC-8FF3-BF27-9AE6-E5D6E68E99ED}"/>
              </a:ext>
            </a:extLst>
          </p:cNvPr>
          <p:cNvSpPr txBox="1"/>
          <p:nvPr/>
        </p:nvSpPr>
        <p:spPr>
          <a:xfrm>
            <a:off x="1799493" y="4606664"/>
            <a:ext cx="1859280" cy="369332"/>
          </a:xfrm>
          <a:prstGeom prst="rect">
            <a:avLst/>
          </a:prstGeom>
          <a:solidFill>
            <a:schemeClr val="bg1">
              <a:alpha val="62939"/>
            </a:schemeClr>
          </a:solidFill>
        </p:spPr>
        <p:txBody>
          <a:bodyPr wrap="square" lIns="0" rIns="0" rtlCol="0">
            <a:spAutoFit/>
          </a:bodyPr>
          <a:lstStyle/>
          <a:p>
            <a:pPr algn="ctr"/>
            <a:r>
              <a:rPr lang="en-GB" dirty="0"/>
              <a:t>Punch Cards</a:t>
            </a:r>
          </a:p>
        </p:txBody>
      </p:sp>
      <p:sp>
        <p:nvSpPr>
          <p:cNvPr id="7" name="TextBox 6">
            <a:extLst>
              <a:ext uri="{FF2B5EF4-FFF2-40B4-BE49-F238E27FC236}">
                <a16:creationId xmlns:a16="http://schemas.microsoft.com/office/drawing/2014/main" id="{814EF9B6-9588-1A88-80EA-73C00FEAAC32}"/>
              </a:ext>
            </a:extLst>
          </p:cNvPr>
          <p:cNvSpPr txBox="1"/>
          <p:nvPr/>
        </p:nvSpPr>
        <p:spPr>
          <a:xfrm>
            <a:off x="6096000" y="2326359"/>
            <a:ext cx="1859280" cy="646331"/>
          </a:xfrm>
          <a:prstGeom prst="rect">
            <a:avLst/>
          </a:prstGeom>
          <a:solidFill>
            <a:schemeClr val="bg1">
              <a:alpha val="62939"/>
            </a:schemeClr>
          </a:solidFill>
        </p:spPr>
        <p:txBody>
          <a:bodyPr wrap="square" lIns="0" rIns="0" rtlCol="0">
            <a:spAutoFit/>
          </a:bodyPr>
          <a:lstStyle/>
          <a:p>
            <a:pPr algn="ctr"/>
            <a:r>
              <a:rPr lang="en-GB" dirty="0"/>
              <a:t>Compiled Languages</a:t>
            </a:r>
          </a:p>
        </p:txBody>
      </p:sp>
      <p:sp>
        <p:nvSpPr>
          <p:cNvPr id="11" name="TextBox 10">
            <a:extLst>
              <a:ext uri="{FF2B5EF4-FFF2-40B4-BE49-F238E27FC236}">
                <a16:creationId xmlns:a16="http://schemas.microsoft.com/office/drawing/2014/main" id="{643BB1B5-A3BD-3329-B85A-83F23B28E9EB}"/>
              </a:ext>
            </a:extLst>
          </p:cNvPr>
          <p:cNvSpPr txBox="1"/>
          <p:nvPr/>
        </p:nvSpPr>
        <p:spPr>
          <a:xfrm>
            <a:off x="7636328" y="1491786"/>
            <a:ext cx="1859280" cy="646331"/>
          </a:xfrm>
          <a:prstGeom prst="rect">
            <a:avLst/>
          </a:prstGeom>
          <a:solidFill>
            <a:schemeClr val="bg1">
              <a:alpha val="62939"/>
            </a:schemeClr>
          </a:solidFill>
        </p:spPr>
        <p:txBody>
          <a:bodyPr wrap="square" lIns="0" rIns="0" rtlCol="0">
            <a:spAutoFit/>
          </a:bodyPr>
          <a:lstStyle/>
          <a:p>
            <a:pPr algn="ctr"/>
            <a:r>
              <a:rPr lang="en-GB" dirty="0"/>
              <a:t>interpreted Languages</a:t>
            </a:r>
          </a:p>
        </p:txBody>
      </p:sp>
    </p:spTree>
    <p:extLst>
      <p:ext uri="{BB962C8B-B14F-4D97-AF65-F5344CB8AC3E}">
        <p14:creationId xmlns:p14="http://schemas.microsoft.com/office/powerpoint/2010/main" val="4938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EC8A06-6338-4B63-F36E-7CEAD9803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82" y="227459"/>
            <a:ext cx="7772400" cy="18326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Picture 2">
            <a:extLst>
              <a:ext uri="{FF2B5EF4-FFF2-40B4-BE49-F238E27FC236}">
                <a16:creationId xmlns:a16="http://schemas.microsoft.com/office/drawing/2014/main" id="{AC96955D-2B58-9FD9-A652-907E615FC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046" y="1625600"/>
            <a:ext cx="7772400" cy="45487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43D37D31-C180-F9E8-A73B-252B80BDF85B}"/>
              </a:ext>
            </a:extLst>
          </p:cNvPr>
          <p:cNvSpPr/>
          <p:nvPr/>
        </p:nvSpPr>
        <p:spPr>
          <a:xfrm>
            <a:off x="7431669" y="105801"/>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7" name="Oval 6">
            <a:extLst>
              <a:ext uri="{FF2B5EF4-FFF2-40B4-BE49-F238E27FC236}">
                <a16:creationId xmlns:a16="http://schemas.microsoft.com/office/drawing/2014/main" id="{07BF9C75-7196-1286-39DF-40982745EAF4}"/>
              </a:ext>
            </a:extLst>
          </p:cNvPr>
          <p:cNvSpPr/>
          <p:nvPr/>
        </p:nvSpPr>
        <p:spPr>
          <a:xfrm>
            <a:off x="11418114" y="1415559"/>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2</a:t>
            </a:r>
          </a:p>
        </p:txBody>
      </p:sp>
    </p:spTree>
    <p:extLst>
      <p:ext uri="{BB962C8B-B14F-4D97-AF65-F5344CB8AC3E}">
        <p14:creationId xmlns:p14="http://schemas.microsoft.com/office/powerpoint/2010/main" val="420601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117CB-E150-D19B-C83D-D57EFAC3E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888" y="192505"/>
            <a:ext cx="5113784" cy="60200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CABFC8E2-819F-6C19-25FC-C7029E3169AE}"/>
              </a:ext>
            </a:extLst>
          </p:cNvPr>
          <p:cNvSpPr/>
          <p:nvPr/>
        </p:nvSpPr>
        <p:spPr>
          <a:xfrm>
            <a:off x="978883" y="96252"/>
            <a:ext cx="644577" cy="644577"/>
          </a:xfrm>
          <a:prstGeom prst="ellipse">
            <a:avLst/>
          </a:prstGeom>
          <a:solidFill>
            <a:schemeClr val="bg1"/>
          </a:solidFill>
          <a:ln w="15875">
            <a:solidFill>
              <a:schemeClr val="accent5"/>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3600" b="1" dirty="0">
                <a:solidFill>
                  <a:schemeClr val="tx1"/>
                </a:solidFill>
                <a:latin typeface="+mj-lt"/>
              </a:rPr>
              <a:t>1</a:t>
            </a:r>
          </a:p>
        </p:txBody>
      </p:sp>
      <p:sp>
        <p:nvSpPr>
          <p:cNvPr id="2" name="Rounded Rectangular Callout 1">
            <a:extLst>
              <a:ext uri="{FF2B5EF4-FFF2-40B4-BE49-F238E27FC236}">
                <a16:creationId xmlns:a16="http://schemas.microsoft.com/office/drawing/2014/main" id="{7138D83D-BA2A-712B-BA61-11C241BEBF66}"/>
              </a:ext>
            </a:extLst>
          </p:cNvPr>
          <p:cNvSpPr/>
          <p:nvPr/>
        </p:nvSpPr>
        <p:spPr>
          <a:xfrm>
            <a:off x="6659592" y="1350034"/>
            <a:ext cx="4825662" cy="1232572"/>
          </a:xfrm>
          <a:prstGeom prst="wedgeRoundRectCallout">
            <a:avLst>
              <a:gd name="adj1" fmla="val -60941"/>
              <a:gd name="adj2" fmla="val -46018"/>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Can you create a README document for this project that explains how this project works and how to run it</a:t>
            </a:r>
            <a:endParaRPr lang="en-US" sz="2000" dirty="0">
              <a:solidFill>
                <a:schemeClr val="accent4">
                  <a:lumMod val="50000"/>
                </a:schemeClr>
              </a:solidFill>
              <a:latin typeface="+mj-lt"/>
            </a:endParaRPr>
          </a:p>
        </p:txBody>
      </p:sp>
      <p:sp>
        <p:nvSpPr>
          <p:cNvPr id="3" name="Rounded Rectangular Callout 2">
            <a:extLst>
              <a:ext uri="{FF2B5EF4-FFF2-40B4-BE49-F238E27FC236}">
                <a16:creationId xmlns:a16="http://schemas.microsoft.com/office/drawing/2014/main" id="{100CF1C6-C4EE-0B23-3F3F-9BAB38282B09}"/>
              </a:ext>
            </a:extLst>
          </p:cNvPr>
          <p:cNvSpPr/>
          <p:nvPr/>
        </p:nvSpPr>
        <p:spPr>
          <a:xfrm>
            <a:off x="6659592" y="4284454"/>
            <a:ext cx="4825662" cy="1232572"/>
          </a:xfrm>
          <a:prstGeom prst="wedgeRoundRectCallout">
            <a:avLst>
              <a:gd name="adj1" fmla="val -95978"/>
              <a:gd name="adj2" fmla="val -32720"/>
              <a:gd name="adj3" fmla="val 16667"/>
            </a:avLst>
          </a:prstGeom>
          <a:solidFill>
            <a:schemeClr val="bg1"/>
          </a:solidFill>
          <a:ln w="57150">
            <a:solidFill>
              <a:schemeClr val="accent4"/>
            </a:solidFill>
          </a:ln>
          <a:effectLst>
            <a:outerShdw blurRad="146070" dist="116766" dir="2654723"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sz="2000" dirty="0">
                <a:solidFill>
                  <a:schemeClr val="accent4"/>
                </a:solidFill>
                <a:latin typeface="+mj-lt"/>
              </a:rPr>
              <a:t>More work for me to do!</a:t>
            </a:r>
            <a:endParaRPr lang="en-US" sz="2000" dirty="0">
              <a:solidFill>
                <a:schemeClr val="accent4">
                  <a:lumMod val="50000"/>
                </a:schemeClr>
              </a:solidFill>
              <a:latin typeface="+mj-lt"/>
            </a:endParaRPr>
          </a:p>
        </p:txBody>
      </p:sp>
    </p:spTree>
    <p:extLst>
      <p:ext uri="{BB962C8B-B14F-4D97-AF65-F5344CB8AC3E}">
        <p14:creationId xmlns:p14="http://schemas.microsoft.com/office/powerpoint/2010/main" val="34104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784DB0-8C8D-2B98-E623-4671EBDE2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878" y="418011"/>
            <a:ext cx="4169061" cy="60219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03B932D1-87C1-DBD5-3E03-A857BCCBE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425" y="879565"/>
            <a:ext cx="3314449" cy="478753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a:extLst>
              <a:ext uri="{FF2B5EF4-FFF2-40B4-BE49-F238E27FC236}">
                <a16:creationId xmlns:a16="http://schemas.microsoft.com/office/drawing/2014/main" id="{998CA540-BB0B-FBB0-4D4C-2B449F3ED32C}"/>
              </a:ext>
            </a:extLst>
          </p:cNvPr>
          <p:cNvPicPr>
            <a:picLocks noChangeAspect="1"/>
          </p:cNvPicPr>
          <p:nvPr/>
        </p:nvPicPr>
        <p:blipFill>
          <a:blip r:embed="rId5"/>
          <a:stretch>
            <a:fillRect/>
          </a:stretch>
        </p:blipFill>
        <p:spPr>
          <a:xfrm>
            <a:off x="3940719" y="5061947"/>
            <a:ext cx="1210310" cy="1210310"/>
          </a:xfrm>
          <a:prstGeom prst="rect">
            <a:avLst/>
          </a:prstGeom>
          <a:ln w="57150">
            <a:solidFill>
              <a:schemeClr val="bg1"/>
            </a:solidFill>
          </a:ln>
        </p:spPr>
      </p:pic>
    </p:spTree>
    <p:extLst>
      <p:ext uri="{BB962C8B-B14F-4D97-AF65-F5344CB8AC3E}">
        <p14:creationId xmlns:p14="http://schemas.microsoft.com/office/powerpoint/2010/main" val="77338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35523-D10E-46AF-C5F7-E0E604A178AE}"/>
              </a:ext>
            </a:extLst>
          </p:cNvPr>
          <p:cNvSpPr txBox="1">
            <a:spLocks/>
          </p:cNvSpPr>
          <p:nvPr/>
        </p:nvSpPr>
        <p:spPr>
          <a:xfrm>
            <a:off x="2968283" y="2718036"/>
            <a:ext cx="6255434" cy="1421928"/>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r>
              <a:rPr lang="en-US" dirty="0"/>
              <a:t>Demo</a:t>
            </a:r>
          </a:p>
        </p:txBody>
      </p:sp>
    </p:spTree>
    <p:extLst>
      <p:ext uri="{BB962C8B-B14F-4D97-AF65-F5344CB8AC3E}">
        <p14:creationId xmlns:p14="http://schemas.microsoft.com/office/powerpoint/2010/main" val="256984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19F524-36F4-2F18-CC27-3D046E0E8D86}"/>
              </a:ext>
            </a:extLst>
          </p:cNvPr>
          <p:cNvSpPr>
            <a:spLocks noGrp="1"/>
          </p:cNvSpPr>
          <p:nvPr>
            <p:ph type="title"/>
          </p:nvPr>
        </p:nvSpPr>
        <p:spPr>
          <a:xfrm>
            <a:off x="609600" y="914401"/>
            <a:ext cx="4857549" cy="1421928"/>
          </a:xfrm>
        </p:spPr>
        <p:txBody>
          <a:bodyPr/>
          <a:lstStyle/>
          <a:p>
            <a:r>
              <a:rPr lang="en-US" dirty="0"/>
              <a:t>Adding new features to existing applications using generative AI</a:t>
            </a:r>
          </a:p>
        </p:txBody>
      </p:sp>
    </p:spTree>
    <p:extLst>
      <p:ext uri="{BB962C8B-B14F-4D97-AF65-F5344CB8AC3E}">
        <p14:creationId xmlns:p14="http://schemas.microsoft.com/office/powerpoint/2010/main" val="140458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n icon that shows the development of new software, using three colours, in pixel art. Image 3 of 4">
            <a:extLst>
              <a:ext uri="{FF2B5EF4-FFF2-40B4-BE49-F238E27FC236}">
                <a16:creationId xmlns:a16="http://schemas.microsoft.com/office/drawing/2014/main" id="{830C1C61-CC59-E6BE-0E4F-6B4532E9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4" y="1871001"/>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F8BC46F-6D87-0B43-EEA0-DDDDA7708952}"/>
              </a:ext>
            </a:extLst>
          </p:cNvPr>
          <p:cNvSpPr txBox="1"/>
          <p:nvPr/>
        </p:nvSpPr>
        <p:spPr>
          <a:xfrm>
            <a:off x="1128664" y="4357467"/>
            <a:ext cx="1747273" cy="369332"/>
          </a:xfrm>
          <a:prstGeom prst="rect">
            <a:avLst/>
          </a:prstGeom>
          <a:noFill/>
        </p:spPr>
        <p:txBody>
          <a:bodyPr wrap="none" lIns="0" rIns="0" rtlCol="0">
            <a:spAutoFit/>
          </a:bodyPr>
          <a:lstStyle/>
          <a:p>
            <a:pPr algn="l"/>
            <a:r>
              <a:rPr lang="en-US" dirty="0"/>
              <a:t>Build new things</a:t>
            </a:r>
          </a:p>
        </p:txBody>
      </p:sp>
      <p:sp>
        <p:nvSpPr>
          <p:cNvPr id="18" name="Round Same-side Corner of Rectangle 17">
            <a:extLst>
              <a:ext uri="{FF2B5EF4-FFF2-40B4-BE49-F238E27FC236}">
                <a16:creationId xmlns:a16="http://schemas.microsoft.com/office/drawing/2014/main" id="{1ECEF86B-C122-7A28-AFA6-552C80407E80}"/>
              </a:ext>
            </a:extLst>
          </p:cNvPr>
          <p:cNvSpPr/>
          <p:nvPr/>
        </p:nvSpPr>
        <p:spPr>
          <a:xfrm>
            <a:off x="5962200"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095712" y="66765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47892"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002161"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6706350" y="782989"/>
            <a:ext cx="1498178" cy="369332"/>
          </a:xfrm>
          <a:prstGeom prst="rect">
            <a:avLst/>
          </a:prstGeom>
          <a:noFill/>
        </p:spPr>
        <p:txBody>
          <a:bodyPr wrap="square" lIns="0" rIns="0" rtlCol="0">
            <a:spAutoFit/>
          </a:bodyPr>
          <a:lstStyle/>
          <a:p>
            <a:pPr algn="l"/>
            <a:r>
              <a:rPr lang="en-US" dirty="0">
                <a:latin typeface="+mj-lt"/>
              </a:rPr>
              <a:t>Develop</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A091CE1F-C1C2-AA31-6F79-0F4653B4622E}"/>
              </a:ext>
            </a:extLst>
          </p:cNvPr>
          <p:cNvSpPr txBox="1"/>
          <p:nvPr/>
        </p:nvSpPr>
        <p:spPr>
          <a:xfrm>
            <a:off x="4681040" y="2238102"/>
            <a:ext cx="5321121" cy="369332"/>
          </a:xfrm>
          <a:prstGeom prst="rect">
            <a:avLst/>
          </a:prstGeom>
          <a:noFill/>
        </p:spPr>
        <p:txBody>
          <a:bodyPr wrap="square" lIns="0" rIns="0" rtlCol="0">
            <a:spAutoFit/>
          </a:bodyPr>
          <a:lstStyle/>
          <a:p>
            <a:pPr algn="l"/>
            <a:r>
              <a:rPr lang="en-US" dirty="0">
                <a:latin typeface="+mj-lt"/>
              </a:rPr>
              <a:t>Understanding existing application</a:t>
            </a:r>
          </a:p>
        </p:txBody>
      </p:sp>
      <p:sp>
        <p:nvSpPr>
          <p:cNvPr id="4" name="TextBox 3">
            <a:extLst>
              <a:ext uri="{FF2B5EF4-FFF2-40B4-BE49-F238E27FC236}">
                <a16:creationId xmlns:a16="http://schemas.microsoft.com/office/drawing/2014/main" id="{DA8D522C-5135-6AB9-6F92-533E48981093}"/>
              </a:ext>
            </a:extLst>
          </p:cNvPr>
          <p:cNvSpPr txBox="1"/>
          <p:nvPr/>
        </p:nvSpPr>
        <p:spPr>
          <a:xfrm>
            <a:off x="4681040" y="3167184"/>
            <a:ext cx="5321121" cy="369332"/>
          </a:xfrm>
          <a:prstGeom prst="rect">
            <a:avLst/>
          </a:prstGeom>
          <a:noFill/>
        </p:spPr>
        <p:txBody>
          <a:bodyPr wrap="square" lIns="0" rIns="0" rtlCol="0">
            <a:spAutoFit/>
          </a:bodyPr>
          <a:lstStyle/>
          <a:p>
            <a:pPr algn="l"/>
            <a:r>
              <a:rPr lang="en-US" dirty="0">
                <a:latin typeface="+mj-lt"/>
              </a:rPr>
              <a:t>xx</a:t>
            </a:r>
          </a:p>
        </p:txBody>
      </p:sp>
      <p:sp>
        <p:nvSpPr>
          <p:cNvPr id="5" name="TextBox 4">
            <a:extLst>
              <a:ext uri="{FF2B5EF4-FFF2-40B4-BE49-F238E27FC236}">
                <a16:creationId xmlns:a16="http://schemas.microsoft.com/office/drawing/2014/main" id="{08FE4E15-69CB-EED1-0E5C-4D2B5C9C3118}"/>
              </a:ext>
            </a:extLst>
          </p:cNvPr>
          <p:cNvSpPr txBox="1"/>
          <p:nvPr/>
        </p:nvSpPr>
        <p:spPr>
          <a:xfrm>
            <a:off x="4681040" y="4102746"/>
            <a:ext cx="5321121" cy="369332"/>
          </a:xfrm>
          <a:prstGeom prst="rect">
            <a:avLst/>
          </a:prstGeom>
          <a:noFill/>
        </p:spPr>
        <p:txBody>
          <a:bodyPr wrap="square" lIns="0" rIns="0" rtlCol="0">
            <a:spAutoFit/>
          </a:bodyPr>
          <a:lstStyle/>
          <a:p>
            <a:pPr algn="l"/>
            <a:r>
              <a:rPr lang="en-US" dirty="0">
                <a:latin typeface="+mj-lt"/>
              </a:rPr>
              <a:t>xxx</a:t>
            </a:r>
          </a:p>
        </p:txBody>
      </p:sp>
    </p:spTree>
    <p:extLst>
      <p:ext uri="{BB962C8B-B14F-4D97-AF65-F5344CB8AC3E}">
        <p14:creationId xmlns:p14="http://schemas.microsoft.com/office/powerpoint/2010/main" val="25976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n icon that shows the development of new software, using three colours, in pixel art. Image 3 of 4">
            <a:extLst>
              <a:ext uri="{FF2B5EF4-FFF2-40B4-BE49-F238E27FC236}">
                <a16:creationId xmlns:a16="http://schemas.microsoft.com/office/drawing/2014/main" id="{830C1C61-CC59-E6BE-0E4F-6B4532E9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4" y="1871001"/>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F8BC46F-6D87-0B43-EEA0-DDDDA7708952}"/>
              </a:ext>
            </a:extLst>
          </p:cNvPr>
          <p:cNvSpPr txBox="1"/>
          <p:nvPr/>
        </p:nvSpPr>
        <p:spPr>
          <a:xfrm>
            <a:off x="1128664" y="4357467"/>
            <a:ext cx="1747273" cy="369332"/>
          </a:xfrm>
          <a:prstGeom prst="rect">
            <a:avLst/>
          </a:prstGeom>
          <a:noFill/>
        </p:spPr>
        <p:txBody>
          <a:bodyPr wrap="none" lIns="0" rIns="0" rtlCol="0">
            <a:spAutoFit/>
          </a:bodyPr>
          <a:lstStyle/>
          <a:p>
            <a:pPr algn="l"/>
            <a:r>
              <a:rPr lang="en-US" dirty="0"/>
              <a:t>Build new things</a:t>
            </a:r>
          </a:p>
        </p:txBody>
      </p:sp>
      <p:sp>
        <p:nvSpPr>
          <p:cNvPr id="18" name="Round Same-side Corner of Rectangle 17">
            <a:extLst>
              <a:ext uri="{FF2B5EF4-FFF2-40B4-BE49-F238E27FC236}">
                <a16:creationId xmlns:a16="http://schemas.microsoft.com/office/drawing/2014/main" id="{1ECEF86B-C122-7A28-AFA6-552C80407E80}"/>
              </a:ext>
            </a:extLst>
          </p:cNvPr>
          <p:cNvSpPr/>
          <p:nvPr/>
        </p:nvSpPr>
        <p:spPr>
          <a:xfrm>
            <a:off x="6908682"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038267"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9992536"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7817691" y="782989"/>
            <a:ext cx="1498178" cy="369332"/>
          </a:xfrm>
          <a:prstGeom prst="rect">
            <a:avLst/>
          </a:prstGeom>
          <a:noFill/>
        </p:spPr>
        <p:txBody>
          <a:bodyPr wrap="square" lIns="0" rIns="0" rtlCol="0">
            <a:spAutoFit/>
          </a:bodyPr>
          <a:lstStyle/>
          <a:p>
            <a:pPr algn="l"/>
            <a:r>
              <a:rPr lang="en-US" dirty="0">
                <a:latin typeface="+mj-lt"/>
              </a:rPr>
              <a:t>Test</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5B7AD5E2-B81B-76DD-0787-46A85621FEB0}"/>
              </a:ext>
            </a:extLst>
          </p:cNvPr>
          <p:cNvSpPr txBox="1"/>
          <p:nvPr/>
        </p:nvSpPr>
        <p:spPr>
          <a:xfrm>
            <a:off x="4681040" y="2238102"/>
            <a:ext cx="5321121" cy="369332"/>
          </a:xfrm>
          <a:prstGeom prst="rect">
            <a:avLst/>
          </a:prstGeom>
          <a:noFill/>
        </p:spPr>
        <p:txBody>
          <a:bodyPr wrap="square" lIns="0" rIns="0" rtlCol="0">
            <a:spAutoFit/>
          </a:bodyPr>
          <a:lstStyle/>
          <a:p>
            <a:pPr algn="l"/>
            <a:r>
              <a:rPr lang="en-US" dirty="0">
                <a:latin typeface="+mj-lt"/>
              </a:rPr>
              <a:t>xxx</a:t>
            </a:r>
          </a:p>
        </p:txBody>
      </p:sp>
      <p:sp>
        <p:nvSpPr>
          <p:cNvPr id="4" name="TextBox 3">
            <a:extLst>
              <a:ext uri="{FF2B5EF4-FFF2-40B4-BE49-F238E27FC236}">
                <a16:creationId xmlns:a16="http://schemas.microsoft.com/office/drawing/2014/main" id="{F28C58E6-F6CD-945E-25A0-770BF0169402}"/>
              </a:ext>
            </a:extLst>
          </p:cNvPr>
          <p:cNvSpPr txBox="1"/>
          <p:nvPr/>
        </p:nvSpPr>
        <p:spPr>
          <a:xfrm>
            <a:off x="4681040" y="3167184"/>
            <a:ext cx="5321121" cy="369332"/>
          </a:xfrm>
          <a:prstGeom prst="rect">
            <a:avLst/>
          </a:prstGeom>
          <a:noFill/>
        </p:spPr>
        <p:txBody>
          <a:bodyPr wrap="square" lIns="0" rIns="0" rtlCol="0">
            <a:spAutoFit/>
          </a:bodyPr>
          <a:lstStyle/>
          <a:p>
            <a:pPr algn="l"/>
            <a:r>
              <a:rPr lang="en-US" dirty="0">
                <a:latin typeface="+mj-lt"/>
              </a:rPr>
              <a:t>xxx</a:t>
            </a:r>
          </a:p>
        </p:txBody>
      </p:sp>
      <p:sp>
        <p:nvSpPr>
          <p:cNvPr id="5" name="TextBox 4">
            <a:extLst>
              <a:ext uri="{FF2B5EF4-FFF2-40B4-BE49-F238E27FC236}">
                <a16:creationId xmlns:a16="http://schemas.microsoft.com/office/drawing/2014/main" id="{094191B1-69A5-7EF5-A0FF-D28AADDF0EBC}"/>
              </a:ext>
            </a:extLst>
          </p:cNvPr>
          <p:cNvSpPr txBox="1"/>
          <p:nvPr/>
        </p:nvSpPr>
        <p:spPr>
          <a:xfrm>
            <a:off x="4681040" y="4102746"/>
            <a:ext cx="5321121" cy="369332"/>
          </a:xfrm>
          <a:prstGeom prst="rect">
            <a:avLst/>
          </a:prstGeom>
          <a:noFill/>
        </p:spPr>
        <p:txBody>
          <a:bodyPr wrap="square" lIns="0" rIns="0" rtlCol="0">
            <a:spAutoFit/>
          </a:bodyPr>
          <a:lstStyle/>
          <a:p>
            <a:pPr algn="l"/>
            <a:r>
              <a:rPr lang="en-US" dirty="0">
                <a:latin typeface="+mj-lt"/>
              </a:rPr>
              <a:t>xxx</a:t>
            </a:r>
          </a:p>
        </p:txBody>
      </p:sp>
    </p:spTree>
    <p:extLst>
      <p:ext uri="{BB962C8B-B14F-4D97-AF65-F5344CB8AC3E}">
        <p14:creationId xmlns:p14="http://schemas.microsoft.com/office/powerpoint/2010/main" val="184586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n icon that shows the development of new software, using three colours, in pixel art. Image 3 of 4">
            <a:extLst>
              <a:ext uri="{FF2B5EF4-FFF2-40B4-BE49-F238E27FC236}">
                <a16:creationId xmlns:a16="http://schemas.microsoft.com/office/drawing/2014/main" id="{830C1C61-CC59-E6BE-0E4F-6B4532E97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4" y="1871001"/>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F8BC46F-6D87-0B43-EEA0-DDDDA7708952}"/>
              </a:ext>
            </a:extLst>
          </p:cNvPr>
          <p:cNvSpPr txBox="1"/>
          <p:nvPr/>
        </p:nvSpPr>
        <p:spPr>
          <a:xfrm>
            <a:off x="1128664" y="4357467"/>
            <a:ext cx="1747273" cy="369332"/>
          </a:xfrm>
          <a:prstGeom prst="rect">
            <a:avLst/>
          </a:prstGeom>
          <a:noFill/>
        </p:spPr>
        <p:txBody>
          <a:bodyPr wrap="none" lIns="0" rIns="0" rtlCol="0">
            <a:spAutoFit/>
          </a:bodyPr>
          <a:lstStyle/>
          <a:p>
            <a:pPr algn="l"/>
            <a:r>
              <a:rPr lang="en-US" dirty="0"/>
              <a:t>Build new things</a:t>
            </a:r>
          </a:p>
        </p:txBody>
      </p:sp>
      <p:sp>
        <p:nvSpPr>
          <p:cNvPr id="18" name="Round Same-side Corner of Rectangle 17">
            <a:extLst>
              <a:ext uri="{FF2B5EF4-FFF2-40B4-BE49-F238E27FC236}">
                <a16:creationId xmlns:a16="http://schemas.microsoft.com/office/drawing/2014/main" id="{1ECEF86B-C122-7A28-AFA6-552C80407E80}"/>
              </a:ext>
            </a:extLst>
          </p:cNvPr>
          <p:cNvSpPr/>
          <p:nvPr/>
        </p:nvSpPr>
        <p:spPr>
          <a:xfrm>
            <a:off x="7860111" y="669945"/>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4067899" y="672233"/>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5015383" y="669945"/>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5957930" y="679091"/>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6905414" y="665369"/>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9992536" y="66553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8495903" y="782989"/>
            <a:ext cx="1498178" cy="369332"/>
          </a:xfrm>
          <a:prstGeom prst="rect">
            <a:avLst/>
          </a:prstGeom>
          <a:noFill/>
        </p:spPr>
        <p:txBody>
          <a:bodyPr wrap="square" lIns="0" rIns="0" rtlCol="0">
            <a:spAutoFit/>
          </a:bodyPr>
          <a:lstStyle/>
          <a:p>
            <a:pPr algn="l"/>
            <a:r>
              <a:rPr lang="en-US" dirty="0">
                <a:latin typeface="+mj-lt"/>
              </a:rPr>
              <a:t>Deploy</a:t>
            </a:r>
          </a:p>
        </p:txBody>
      </p:sp>
      <p:sp>
        <p:nvSpPr>
          <p:cNvPr id="25" name="Rectangle 24">
            <a:extLst>
              <a:ext uri="{FF2B5EF4-FFF2-40B4-BE49-F238E27FC236}">
                <a16:creationId xmlns:a16="http://schemas.microsoft.com/office/drawing/2014/main" id="{C087CB4A-F80A-CAF0-139F-9E5C55E6342A}"/>
              </a:ext>
            </a:extLst>
          </p:cNvPr>
          <p:cNvSpPr/>
          <p:nvPr/>
        </p:nvSpPr>
        <p:spPr>
          <a:xfrm>
            <a:off x="4067899" y="1263076"/>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84D2B2A3-0F38-7C45-233E-0FAB2991DEF8}"/>
              </a:ext>
            </a:extLst>
          </p:cNvPr>
          <p:cNvSpPr txBox="1"/>
          <p:nvPr/>
        </p:nvSpPr>
        <p:spPr>
          <a:xfrm>
            <a:off x="4681040" y="2238102"/>
            <a:ext cx="5321121" cy="369332"/>
          </a:xfrm>
          <a:prstGeom prst="rect">
            <a:avLst/>
          </a:prstGeom>
          <a:noFill/>
        </p:spPr>
        <p:txBody>
          <a:bodyPr wrap="square" lIns="0" rIns="0" rtlCol="0">
            <a:spAutoFit/>
          </a:bodyPr>
          <a:lstStyle/>
          <a:p>
            <a:pPr algn="l"/>
            <a:r>
              <a:rPr lang="en-US" dirty="0">
                <a:latin typeface="+mj-lt"/>
              </a:rPr>
              <a:t>Deployment scripts and tools</a:t>
            </a:r>
          </a:p>
        </p:txBody>
      </p:sp>
      <p:sp>
        <p:nvSpPr>
          <p:cNvPr id="4" name="TextBox 3">
            <a:extLst>
              <a:ext uri="{FF2B5EF4-FFF2-40B4-BE49-F238E27FC236}">
                <a16:creationId xmlns:a16="http://schemas.microsoft.com/office/drawing/2014/main" id="{8B5E6A26-AF2E-8E48-EBD5-5DA95123B7D9}"/>
              </a:ext>
            </a:extLst>
          </p:cNvPr>
          <p:cNvSpPr txBox="1"/>
          <p:nvPr/>
        </p:nvSpPr>
        <p:spPr>
          <a:xfrm>
            <a:off x="4681040" y="3167184"/>
            <a:ext cx="5321121" cy="369332"/>
          </a:xfrm>
          <a:prstGeom prst="rect">
            <a:avLst/>
          </a:prstGeom>
          <a:noFill/>
        </p:spPr>
        <p:txBody>
          <a:bodyPr wrap="square" lIns="0" rIns="0" rtlCol="0">
            <a:spAutoFit/>
          </a:bodyPr>
          <a:lstStyle/>
          <a:p>
            <a:pPr algn="l"/>
            <a:r>
              <a:rPr lang="en-US" dirty="0">
                <a:latin typeface="+mj-lt"/>
              </a:rPr>
              <a:t>Infrastructure as code</a:t>
            </a:r>
          </a:p>
        </p:txBody>
      </p:sp>
      <p:sp>
        <p:nvSpPr>
          <p:cNvPr id="5" name="TextBox 4">
            <a:extLst>
              <a:ext uri="{FF2B5EF4-FFF2-40B4-BE49-F238E27FC236}">
                <a16:creationId xmlns:a16="http://schemas.microsoft.com/office/drawing/2014/main" id="{B5F87C2F-C0DB-5E45-3913-20DFCDB41B70}"/>
              </a:ext>
            </a:extLst>
          </p:cNvPr>
          <p:cNvSpPr txBox="1"/>
          <p:nvPr/>
        </p:nvSpPr>
        <p:spPr>
          <a:xfrm>
            <a:off x="4681040" y="4102746"/>
            <a:ext cx="5321121" cy="369332"/>
          </a:xfrm>
          <a:prstGeom prst="rect">
            <a:avLst/>
          </a:prstGeom>
          <a:noFill/>
        </p:spPr>
        <p:txBody>
          <a:bodyPr wrap="square" lIns="0" rIns="0" rtlCol="0">
            <a:spAutoFit/>
          </a:bodyPr>
          <a:lstStyle/>
          <a:p>
            <a:pPr algn="l"/>
            <a:r>
              <a:rPr lang="en-US" dirty="0">
                <a:latin typeface="+mj-lt"/>
              </a:rPr>
              <a:t>Documentation</a:t>
            </a:r>
          </a:p>
        </p:txBody>
      </p:sp>
    </p:spTree>
    <p:extLst>
      <p:ext uri="{BB962C8B-B14F-4D97-AF65-F5344CB8AC3E}">
        <p14:creationId xmlns:p14="http://schemas.microsoft.com/office/powerpoint/2010/main" val="354630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19F524-36F4-2F18-CC27-3D046E0E8D86}"/>
              </a:ext>
            </a:extLst>
          </p:cNvPr>
          <p:cNvSpPr>
            <a:spLocks noGrp="1"/>
          </p:cNvSpPr>
          <p:nvPr>
            <p:ph type="title"/>
          </p:nvPr>
        </p:nvSpPr>
        <p:spPr>
          <a:xfrm>
            <a:off x="609600" y="914401"/>
            <a:ext cx="4857549" cy="978729"/>
          </a:xfrm>
        </p:spPr>
        <p:txBody>
          <a:bodyPr/>
          <a:lstStyle/>
          <a:p>
            <a:r>
              <a:rPr lang="en-US" dirty="0"/>
              <a:t>Finding and fixing my application bugs</a:t>
            </a:r>
          </a:p>
        </p:txBody>
      </p:sp>
    </p:spTree>
    <p:extLst>
      <p:ext uri="{BB962C8B-B14F-4D97-AF65-F5344CB8AC3E}">
        <p14:creationId xmlns:p14="http://schemas.microsoft.com/office/powerpoint/2010/main" val="407462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FA3F009-1BFC-65B5-51BB-C8005DA1E252}"/>
              </a:ext>
            </a:extLst>
          </p:cNvPr>
          <p:cNvGrpSpPr/>
          <p:nvPr/>
        </p:nvGrpSpPr>
        <p:grpSpPr>
          <a:xfrm>
            <a:off x="4067899" y="665369"/>
            <a:ext cx="6888531" cy="5144588"/>
            <a:chOff x="4616539" y="721640"/>
            <a:chExt cx="6888531" cy="5144588"/>
          </a:xfrm>
        </p:grpSpPr>
        <p:sp>
          <p:nvSpPr>
            <p:cNvPr id="18" name="Round Same-side Corner of Rectangle 17">
              <a:extLst>
                <a:ext uri="{FF2B5EF4-FFF2-40B4-BE49-F238E27FC236}">
                  <a16:creationId xmlns:a16="http://schemas.microsoft.com/office/drawing/2014/main" id="{1ECEF86B-C122-7A28-AFA6-552C80407E80}"/>
                </a:ext>
              </a:extLst>
            </p:cNvPr>
            <p:cNvSpPr/>
            <p:nvPr/>
          </p:nvSpPr>
          <p:spPr>
            <a:xfrm>
              <a:off x="4616539" y="726216"/>
              <a:ext cx="2131254" cy="590843"/>
            </a:xfrm>
            <a:prstGeom prst="round2SameRect">
              <a:avLst>
                <a:gd name="adj1" fmla="val 476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9" name="Round Same-side Corner of Rectangle 18">
              <a:extLst>
                <a:ext uri="{FF2B5EF4-FFF2-40B4-BE49-F238E27FC236}">
                  <a16:creationId xmlns:a16="http://schemas.microsoft.com/office/drawing/2014/main" id="{E1867D55-916D-CEF1-05B9-680AD6C6B604}"/>
                </a:ext>
              </a:extLst>
            </p:cNvPr>
            <p:cNvSpPr/>
            <p:nvPr/>
          </p:nvSpPr>
          <p:spPr>
            <a:xfrm>
              <a:off x="6747793" y="728504"/>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0" name="Round Same-side Corner of Rectangle 19">
              <a:extLst>
                <a:ext uri="{FF2B5EF4-FFF2-40B4-BE49-F238E27FC236}">
                  <a16:creationId xmlns:a16="http://schemas.microsoft.com/office/drawing/2014/main" id="{A3F860B4-E6DA-8405-0470-A9763F71F421}"/>
                </a:ext>
              </a:extLst>
            </p:cNvPr>
            <p:cNvSpPr/>
            <p:nvPr/>
          </p:nvSpPr>
          <p:spPr>
            <a:xfrm>
              <a:off x="7702062" y="726216"/>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1" name="Round Same-side Corner of Rectangle 20">
              <a:extLst>
                <a:ext uri="{FF2B5EF4-FFF2-40B4-BE49-F238E27FC236}">
                  <a16:creationId xmlns:a16="http://schemas.microsoft.com/office/drawing/2014/main" id="{4C1A0854-DBE6-C06E-8A71-917D0FD59A0F}"/>
                </a:ext>
              </a:extLst>
            </p:cNvPr>
            <p:cNvSpPr/>
            <p:nvPr/>
          </p:nvSpPr>
          <p:spPr>
            <a:xfrm>
              <a:off x="8644352" y="723928"/>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2" name="Round Same-side Corner of Rectangle 21">
              <a:extLst>
                <a:ext uri="{FF2B5EF4-FFF2-40B4-BE49-F238E27FC236}">
                  <a16:creationId xmlns:a16="http://schemas.microsoft.com/office/drawing/2014/main" id="{73C61B7C-2448-98D3-F014-E17F4E5FED23}"/>
                </a:ext>
              </a:extLst>
            </p:cNvPr>
            <p:cNvSpPr/>
            <p:nvPr/>
          </p:nvSpPr>
          <p:spPr>
            <a:xfrm>
              <a:off x="9596532" y="721640"/>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3" name="Round Same-side Corner of Rectangle 22">
              <a:extLst>
                <a:ext uri="{FF2B5EF4-FFF2-40B4-BE49-F238E27FC236}">
                  <a16:creationId xmlns:a16="http://schemas.microsoft.com/office/drawing/2014/main" id="{B31B8ED2-E392-2845-01C1-E7DFF8B52150}"/>
                </a:ext>
              </a:extLst>
            </p:cNvPr>
            <p:cNvSpPr/>
            <p:nvPr/>
          </p:nvSpPr>
          <p:spPr>
            <a:xfrm>
              <a:off x="10550801" y="721807"/>
              <a:ext cx="954269" cy="590843"/>
            </a:xfrm>
            <a:prstGeom prst="round2SameRect">
              <a:avLst>
                <a:gd name="adj1" fmla="val 47619"/>
                <a:gd name="adj2" fmla="val 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1D50B18-AC0F-71A4-D5B6-D33D01AF1874}"/>
                </a:ext>
              </a:extLst>
            </p:cNvPr>
            <p:cNvSpPr txBox="1"/>
            <p:nvPr/>
          </p:nvSpPr>
          <p:spPr>
            <a:xfrm>
              <a:off x="5229680" y="839259"/>
              <a:ext cx="1498178" cy="369332"/>
            </a:xfrm>
            <a:prstGeom prst="rect">
              <a:avLst/>
            </a:prstGeom>
            <a:noFill/>
          </p:spPr>
          <p:txBody>
            <a:bodyPr wrap="square" lIns="0" rIns="0" rtlCol="0">
              <a:spAutoFit/>
            </a:bodyPr>
            <a:lstStyle/>
            <a:p>
              <a:pPr algn="l"/>
              <a:r>
                <a:rPr lang="en-US" dirty="0">
                  <a:latin typeface="+mj-lt"/>
                </a:rPr>
                <a:t>Analysis</a:t>
              </a:r>
            </a:p>
          </p:txBody>
        </p:sp>
        <p:sp>
          <p:nvSpPr>
            <p:cNvPr id="25" name="Rectangle 24">
              <a:extLst>
                <a:ext uri="{FF2B5EF4-FFF2-40B4-BE49-F238E27FC236}">
                  <a16:creationId xmlns:a16="http://schemas.microsoft.com/office/drawing/2014/main" id="{C087CB4A-F80A-CAF0-139F-9E5C55E6342A}"/>
                </a:ext>
              </a:extLst>
            </p:cNvPr>
            <p:cNvSpPr/>
            <p:nvPr/>
          </p:nvSpPr>
          <p:spPr>
            <a:xfrm>
              <a:off x="4616539" y="1319347"/>
              <a:ext cx="6888531" cy="454688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pic>
        <p:nvPicPr>
          <p:cNvPr id="2" name="Picture 6" descr="an icon that shows fixing bugs in software, using three colours, in pixel art. Image 3 of 4">
            <a:extLst>
              <a:ext uri="{FF2B5EF4-FFF2-40B4-BE49-F238E27FC236}">
                <a16:creationId xmlns:a16="http://schemas.microsoft.com/office/drawing/2014/main" id="{F94EE457-A436-76E0-4CBA-846219804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418" y="1716257"/>
            <a:ext cx="2131255" cy="21312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F7EF8E0B-933D-85B1-6C0A-3778692BF371}"/>
              </a:ext>
            </a:extLst>
          </p:cNvPr>
          <p:cNvSpPr txBox="1"/>
          <p:nvPr/>
        </p:nvSpPr>
        <p:spPr>
          <a:xfrm>
            <a:off x="1654503" y="4202723"/>
            <a:ext cx="1005083" cy="369332"/>
          </a:xfrm>
          <a:prstGeom prst="rect">
            <a:avLst/>
          </a:prstGeom>
          <a:noFill/>
        </p:spPr>
        <p:txBody>
          <a:bodyPr wrap="none" lIns="0" rIns="0" rtlCol="0">
            <a:spAutoFit/>
          </a:bodyPr>
          <a:lstStyle/>
          <a:p>
            <a:pPr algn="l"/>
            <a:r>
              <a:rPr lang="en-US" dirty="0"/>
              <a:t>Fix things</a:t>
            </a:r>
          </a:p>
        </p:txBody>
      </p:sp>
    </p:spTree>
    <p:extLst>
      <p:ext uri="{BB962C8B-B14F-4D97-AF65-F5344CB8AC3E}">
        <p14:creationId xmlns:p14="http://schemas.microsoft.com/office/powerpoint/2010/main" val="124422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F2428-6C02-4D32-B14D-EBC3389A58AD}">
  <ds:schemaRefs>
    <ds:schemaRef ds:uri="http://schemas.microsoft.com/sharepoint/v3/contenttype/forms"/>
  </ds:schemaRefs>
</ds:datastoreItem>
</file>

<file path=customXml/itemProps2.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11998</TotalTime>
  <Words>12113</Words>
  <Application>Microsoft Macintosh PowerPoint</Application>
  <PresentationFormat>Widescreen</PresentationFormat>
  <Paragraphs>1231</Paragraphs>
  <Slides>146</Slides>
  <Notes>140</Notes>
  <HiddenSlides>43</HiddenSlides>
  <MMClips>17</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146</vt:i4>
      </vt:variant>
    </vt:vector>
  </HeadingPairs>
  <TitlesOfParts>
    <vt:vector size="159" baseType="lpstr">
      <vt:lpstr>Amazon Ember</vt:lpstr>
      <vt:lpstr>Amazon Ember Cd RC</vt:lpstr>
      <vt:lpstr>Amazon Ember Display</vt:lpstr>
      <vt:lpstr>Amazon Ember Display Heavy</vt:lpstr>
      <vt:lpstr>Amazon Ember Display Medium</vt:lpstr>
      <vt:lpstr>Amazon Ember Light</vt:lpstr>
      <vt:lpstr>Amazon Ember Mono</vt:lpstr>
      <vt:lpstr>Arial</vt:lpstr>
      <vt:lpstr>Calibri</vt:lpstr>
      <vt:lpstr>Cousine for Powerline</vt:lpstr>
      <vt:lpstr>Times New Roman</vt:lpstr>
      <vt:lpstr>Wingdings</vt:lpstr>
      <vt:lpstr>AWS Brand Template_Light</vt:lpstr>
      <vt:lpstr>PowerPoint Presentation</vt:lpstr>
      <vt:lpstr>Making happy developers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craft of the developer….  reimagined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Developer Journeys</vt:lpstr>
      <vt:lpstr>PowerPoint Presentation</vt:lpstr>
      <vt:lpstr>Building new applications using generative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Adding new features to existing applications using generative AI</vt:lpstr>
      <vt:lpstr>PowerPoint Presentation</vt:lpstr>
      <vt:lpstr>PowerPoint Presentation</vt:lpstr>
      <vt:lpstr>PowerPoint Presentation</vt:lpstr>
      <vt:lpstr>Finding and fixing my application bugs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Maintaining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Migrating and modernizing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the best from generative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craft of the developer…  recalibrated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Encinar, Maria</cp:lastModifiedBy>
  <cp:revision>73</cp:revision>
  <cp:lastPrinted>2024-05-01T09:48:31Z</cp:lastPrinted>
  <dcterms:created xsi:type="dcterms:W3CDTF">2023-07-18T17:07:11Z</dcterms:created>
  <dcterms:modified xsi:type="dcterms:W3CDTF">2024-05-13T08:04:50Z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